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1121fd70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1121fd70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c23cf854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5c23cf854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c23cf854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c23cf854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c23cf854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c23cf854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c23cf854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5c23cf854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5c23cf854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5c23cf854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c23cf8548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5c23cf854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41121fd70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41121fd70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11fa0211a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11fa0211a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117669b3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117669b3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c23cf854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c23cf854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5c23cf854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5c23cf854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d79ca2091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5d79ca2091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d79ca20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d79ca20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d79ca209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d79ca209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d79ca20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d79ca20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20" Type="http://schemas.openxmlformats.org/officeDocument/2006/relationships/hyperlink" Target="http://www.kolarac.rs" TargetMode="External"/><Relationship Id="rId11" Type="http://schemas.openxmlformats.org/officeDocument/2006/relationships/hyperlink" Target="http://www.sqba.nl" TargetMode="External"/><Relationship Id="rId22" Type="http://schemas.openxmlformats.org/officeDocument/2006/relationships/hyperlink" Target="http://www.experimentadesign.pt/" TargetMode="External"/><Relationship Id="rId10" Type="http://schemas.openxmlformats.org/officeDocument/2006/relationships/hyperlink" Target="http://www.sqba.nl" TargetMode="External"/><Relationship Id="rId21" Type="http://schemas.openxmlformats.org/officeDocument/2006/relationships/hyperlink" Target="http://www.cadenza.hu" TargetMode="External"/><Relationship Id="rId13" Type="http://schemas.openxmlformats.org/officeDocument/2006/relationships/hyperlink" Target="http://www.europanostra.org" TargetMode="External"/><Relationship Id="rId12" Type="http://schemas.openxmlformats.org/officeDocument/2006/relationships/hyperlink" Target="http://www.sqba.nl"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www.ledimoredelquartetto.eu" TargetMode="External"/><Relationship Id="rId9" Type="http://schemas.openxmlformats.org/officeDocument/2006/relationships/hyperlink" Target="http://www.thf.gr" TargetMode="External"/><Relationship Id="rId15" Type="http://schemas.openxmlformats.org/officeDocument/2006/relationships/hyperlink" Target="http://www.lofotenfestival.com/en" TargetMode="External"/><Relationship Id="rId14" Type="http://schemas.openxmlformats.org/officeDocument/2006/relationships/hyperlink" Target="http://www.tracesdreams.com" TargetMode="External"/><Relationship Id="rId17" Type="http://schemas.openxmlformats.org/officeDocument/2006/relationships/hyperlink" Target="http://www.facebook.com/qendra.event" TargetMode="External"/><Relationship Id="rId16" Type="http://schemas.openxmlformats.org/officeDocument/2006/relationships/hyperlink" Target="http://www.uart.edu.al" TargetMode="External"/><Relationship Id="rId5" Type="http://schemas.openxmlformats.org/officeDocument/2006/relationships/hyperlink" Target="http://www.comitatoamur.it" TargetMode="External"/><Relationship Id="rId19" Type="http://schemas.openxmlformats.org/officeDocument/2006/relationships/hyperlink" Target="http://www.bunt.rs/bt/" TargetMode="External"/><Relationship Id="rId6" Type="http://schemas.openxmlformats.org/officeDocument/2006/relationships/hyperlink" Target="http://www.europeanhistorichouses.eu" TargetMode="External"/><Relationship Id="rId18" Type="http://schemas.openxmlformats.org/officeDocument/2006/relationships/hyperlink" Target="http://www.juliancochranfoundation.com" TargetMode="External"/><Relationship Id="rId7" Type="http://schemas.openxmlformats.org/officeDocument/2006/relationships/hyperlink" Target="https://www.facebook.com/euaboutlab/" TargetMode="External"/><Relationship Id="rId8" Type="http://schemas.openxmlformats.org/officeDocument/2006/relationships/hyperlink" Target="http://www.proquartet.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2294075"/>
            <a:ext cx="8520600" cy="205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6700">
                <a:solidFill>
                  <a:schemeClr val="accent3"/>
                </a:solidFill>
                <a:latin typeface="Lato"/>
                <a:ea typeface="Lato"/>
                <a:cs typeface="Lato"/>
                <a:sym typeface="Lato"/>
              </a:rPr>
              <a:t>MERITA Platform</a:t>
            </a:r>
            <a:endParaRPr b="1" sz="6700">
              <a:solidFill>
                <a:schemeClr val="accent3"/>
              </a:solidFill>
              <a:latin typeface="Lato"/>
              <a:ea typeface="Lato"/>
              <a:cs typeface="Lato"/>
              <a:sym typeface="Lato"/>
            </a:endParaRPr>
          </a:p>
        </p:txBody>
      </p:sp>
      <p:sp>
        <p:nvSpPr>
          <p:cNvPr id="100" name="Google Shape;100;p25"/>
          <p:cNvSpPr txBox="1"/>
          <p:nvPr>
            <p:ph idx="1" type="subTitle"/>
          </p:nvPr>
        </p:nvSpPr>
        <p:spPr>
          <a:xfrm>
            <a:off x="311700" y="3343375"/>
            <a:ext cx="8520600" cy="462300"/>
          </a:xfrm>
          <a:prstGeom prst="rect">
            <a:avLst/>
          </a:prstGeom>
        </p:spPr>
        <p:txBody>
          <a:bodyPr anchorCtr="0" anchor="t" bIns="91425" lIns="91425" spcFirstLastPara="1" rIns="91425" wrap="square" tIns="91425">
            <a:noAutofit/>
          </a:bodyPr>
          <a:lstStyle/>
          <a:p>
            <a:pPr indent="0" lvl="0" marL="0" rtl="0" algn="ctr">
              <a:lnSpc>
                <a:spcPct val="70000"/>
              </a:lnSpc>
              <a:spcBef>
                <a:spcPts val="0"/>
              </a:spcBef>
              <a:spcAft>
                <a:spcPts val="0"/>
              </a:spcAft>
              <a:buNone/>
            </a:pPr>
            <a:r>
              <a:rPr b="1" lang="en" sz="2700">
                <a:solidFill>
                  <a:schemeClr val="accent3"/>
                </a:solidFill>
                <a:latin typeface="Lato"/>
                <a:ea typeface="Lato"/>
                <a:cs typeface="Lato"/>
                <a:sym typeface="Lato"/>
              </a:rPr>
              <a:t>Where chamber Music, hERItage and TAlent meet</a:t>
            </a:r>
            <a:endParaRPr b="1" sz="2700">
              <a:solidFill>
                <a:schemeClr val="accent3"/>
              </a:solidFill>
              <a:latin typeface="Lato"/>
              <a:ea typeface="Lato"/>
              <a:cs typeface="Lato"/>
              <a:sym typeface="Lato"/>
            </a:endParaRPr>
          </a:p>
        </p:txBody>
      </p:sp>
      <p:pic>
        <p:nvPicPr>
          <p:cNvPr id="101" name="Google Shape;101;p25"/>
          <p:cNvPicPr preferRelativeResize="0"/>
          <p:nvPr/>
        </p:nvPicPr>
        <p:blipFill>
          <a:blip r:embed="rId3">
            <a:alphaModFix/>
          </a:blip>
          <a:stretch>
            <a:fillRect/>
          </a:stretch>
        </p:blipFill>
        <p:spPr>
          <a:xfrm>
            <a:off x="81125" y="85525"/>
            <a:ext cx="1360765" cy="1360775"/>
          </a:xfrm>
          <a:prstGeom prst="rect">
            <a:avLst/>
          </a:prstGeom>
          <a:noFill/>
          <a:ln>
            <a:noFill/>
          </a:ln>
        </p:spPr>
      </p:pic>
      <p:pic>
        <p:nvPicPr>
          <p:cNvPr id="102" name="Google Shape;102;p25"/>
          <p:cNvPicPr preferRelativeResize="0"/>
          <p:nvPr/>
        </p:nvPicPr>
        <p:blipFill>
          <a:blip r:embed="rId4">
            <a:alphaModFix/>
          </a:blip>
          <a:stretch>
            <a:fillRect/>
          </a:stretch>
        </p:blipFill>
        <p:spPr>
          <a:xfrm>
            <a:off x="7679935" y="85525"/>
            <a:ext cx="1360765" cy="1360735"/>
          </a:xfrm>
          <a:prstGeom prst="rect">
            <a:avLst/>
          </a:prstGeom>
          <a:noFill/>
          <a:ln>
            <a:noFill/>
          </a:ln>
        </p:spPr>
      </p:pic>
      <p:pic>
        <p:nvPicPr>
          <p:cNvPr id="103" name="Google Shape;103;p25"/>
          <p:cNvPicPr preferRelativeResize="0"/>
          <p:nvPr/>
        </p:nvPicPr>
        <p:blipFill>
          <a:blip r:embed="rId5">
            <a:alphaModFix/>
          </a:blip>
          <a:stretch>
            <a:fillRect/>
          </a:stretch>
        </p:blipFill>
        <p:spPr>
          <a:xfrm>
            <a:off x="6160171" y="85525"/>
            <a:ext cx="1360760" cy="1360755"/>
          </a:xfrm>
          <a:prstGeom prst="rect">
            <a:avLst/>
          </a:prstGeom>
          <a:noFill/>
          <a:ln>
            <a:noFill/>
          </a:ln>
        </p:spPr>
      </p:pic>
      <p:pic>
        <p:nvPicPr>
          <p:cNvPr id="104" name="Google Shape;104;p25"/>
          <p:cNvPicPr preferRelativeResize="0"/>
          <p:nvPr/>
        </p:nvPicPr>
        <p:blipFill>
          <a:blip r:embed="rId6">
            <a:alphaModFix/>
          </a:blip>
          <a:stretch>
            <a:fillRect/>
          </a:stretch>
        </p:blipFill>
        <p:spPr>
          <a:xfrm>
            <a:off x="4640412" y="85525"/>
            <a:ext cx="1360755" cy="1360755"/>
          </a:xfrm>
          <a:prstGeom prst="rect">
            <a:avLst/>
          </a:prstGeom>
          <a:noFill/>
          <a:ln>
            <a:noFill/>
          </a:ln>
        </p:spPr>
      </p:pic>
      <p:pic>
        <p:nvPicPr>
          <p:cNvPr id="105" name="Google Shape;105;p25"/>
          <p:cNvPicPr preferRelativeResize="0"/>
          <p:nvPr/>
        </p:nvPicPr>
        <p:blipFill>
          <a:blip r:embed="rId7">
            <a:alphaModFix/>
          </a:blip>
          <a:stretch>
            <a:fillRect/>
          </a:stretch>
        </p:blipFill>
        <p:spPr>
          <a:xfrm>
            <a:off x="3120653" y="85525"/>
            <a:ext cx="1360755" cy="1360755"/>
          </a:xfrm>
          <a:prstGeom prst="rect">
            <a:avLst/>
          </a:prstGeom>
          <a:noFill/>
          <a:ln>
            <a:noFill/>
          </a:ln>
        </p:spPr>
      </p:pic>
      <p:pic>
        <p:nvPicPr>
          <p:cNvPr id="106" name="Google Shape;106;p25"/>
          <p:cNvPicPr preferRelativeResize="0"/>
          <p:nvPr/>
        </p:nvPicPr>
        <p:blipFill>
          <a:blip r:embed="rId8">
            <a:alphaModFix/>
          </a:blip>
          <a:stretch>
            <a:fillRect/>
          </a:stretch>
        </p:blipFill>
        <p:spPr>
          <a:xfrm>
            <a:off x="1600894" y="85525"/>
            <a:ext cx="1360755" cy="1360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pic>
        <p:nvPicPr>
          <p:cNvPr id="165" name="Google Shape;165;p34"/>
          <p:cNvPicPr preferRelativeResize="0"/>
          <p:nvPr/>
        </p:nvPicPr>
        <p:blipFill rotWithShape="1">
          <a:blip r:embed="rId3">
            <a:alphaModFix/>
          </a:blip>
          <a:srcRect b="0" l="0" r="0" t="0"/>
          <a:stretch/>
        </p:blipFill>
        <p:spPr>
          <a:xfrm>
            <a:off x="81125" y="85525"/>
            <a:ext cx="1737850" cy="1737850"/>
          </a:xfrm>
          <a:prstGeom prst="rect">
            <a:avLst/>
          </a:prstGeom>
          <a:noFill/>
          <a:ln>
            <a:noFill/>
          </a:ln>
        </p:spPr>
      </p:pic>
      <p:sp>
        <p:nvSpPr>
          <p:cNvPr id="166" name="Google Shape;166;p34"/>
          <p:cNvSpPr txBox="1"/>
          <p:nvPr>
            <p:ph type="title"/>
          </p:nvPr>
        </p:nvSpPr>
        <p:spPr>
          <a:xfrm>
            <a:off x="81125" y="2285400"/>
            <a:ext cx="893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400">
                <a:solidFill>
                  <a:schemeClr val="accent3"/>
                </a:solidFill>
                <a:latin typeface="Lato"/>
                <a:ea typeface="Lato"/>
                <a:cs typeface="Lato"/>
                <a:sym typeface="Lato"/>
              </a:rPr>
              <a:t>OVERVIEW OF THE MERITA PLATFORM</a:t>
            </a:r>
            <a:endParaRPr b="1" sz="2400">
              <a:solidFill>
                <a:schemeClr val="accent3"/>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35"/>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TARGETS</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72" name="Google Shape;172;p35"/>
          <p:cNvSpPr txBox="1"/>
          <p:nvPr/>
        </p:nvSpPr>
        <p:spPr>
          <a:xfrm>
            <a:off x="1865625" y="1178650"/>
            <a:ext cx="7104600" cy="2301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100">
                <a:solidFill>
                  <a:schemeClr val="accent3"/>
                </a:solidFill>
                <a:latin typeface="Lato"/>
                <a:ea typeface="Lato"/>
                <a:cs typeface="Lato"/>
                <a:sym typeface="Lato"/>
              </a:rPr>
              <a:t>European</a:t>
            </a:r>
            <a:r>
              <a:rPr b="1" lang="en" sz="1100">
                <a:solidFill>
                  <a:schemeClr val="accent3"/>
                </a:solidFill>
                <a:latin typeface="Lato"/>
                <a:ea typeface="Lato"/>
                <a:cs typeface="Lato"/>
                <a:sym typeface="Lato"/>
              </a:rPr>
              <a:t> historic houses,</a:t>
            </a:r>
            <a:r>
              <a:rPr b="1"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scattered all over the European territory, are an integral part of the cultural heritage. They can be private houses, tourist accommodations, farms, museums, foundations; they are all different but share some characteristics such as, availability of wide spaces, beauty, the need to be enhanced and bequeathed to future generations. They are often located in rural areas, where it is difficult to live throughout the year, and  are onerous to maintain, restore and heat. </a:t>
            </a:r>
            <a:r>
              <a:rPr i="1" lang="en" sz="1100">
                <a:solidFill>
                  <a:schemeClr val="dk1"/>
                </a:solidFill>
                <a:latin typeface="Lato"/>
                <a:ea typeface="Lato"/>
                <a:cs typeface="Lato"/>
                <a:sym typeface="Lato"/>
              </a:rPr>
              <a:t>Living in a historical house means, first and foremost, keeping it alive.</a:t>
            </a:r>
            <a:r>
              <a:rPr lang="en" sz="1100">
                <a:solidFill>
                  <a:schemeClr val="dk1"/>
                </a:solidFill>
                <a:latin typeface="Lato"/>
                <a:ea typeface="Lato"/>
                <a:cs typeface="Lato"/>
                <a:sym typeface="Lato"/>
              </a:rPr>
              <a:t> The MERITA Platform involves them by offering high-quality cultural contents for their spaces and gives them the possibility to experiment with new forms of utilisation of these venues.</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t/>
            </a:r>
            <a:endParaRPr sz="1100">
              <a:solidFill>
                <a:schemeClr val="accent3"/>
              </a:solidFill>
              <a:latin typeface="Lato"/>
              <a:ea typeface="Lato"/>
              <a:cs typeface="Lato"/>
              <a:sym typeface="Lato"/>
            </a:endParaRPr>
          </a:p>
          <a:p>
            <a:pPr indent="0" lvl="0" marL="0" rtl="0" algn="just">
              <a:lnSpc>
                <a:spcPct val="115000"/>
              </a:lnSpc>
              <a:spcBef>
                <a:spcPts val="0"/>
              </a:spcBef>
              <a:spcAft>
                <a:spcPts val="0"/>
              </a:spcAft>
              <a:buNone/>
            </a:pPr>
            <a:r>
              <a:rPr b="1" lang="en" sz="1100">
                <a:solidFill>
                  <a:schemeClr val="accent3"/>
                </a:solidFill>
                <a:latin typeface="Lato"/>
                <a:ea typeface="Lato"/>
                <a:cs typeface="Lato"/>
                <a:sym typeface="Lato"/>
              </a:rPr>
              <a:t>Cultural venues</a:t>
            </a:r>
            <a:r>
              <a:rPr lang="en" sz="1100">
                <a:solidFill>
                  <a:schemeClr val="dk1"/>
                </a:solidFill>
                <a:latin typeface="Lato"/>
                <a:ea typeface="Lato"/>
                <a:cs typeface="Lato"/>
                <a:sym typeface="Lato"/>
              </a:rPr>
              <a:t> find an innovative way to experience their spaces, opening up to artists and audiences, in a sustainable model. They increase their visibility and raise awareness of the various possible uses of such heritage sites as well as their assets for the society as a whole (cultural, environmental, economic and societal impact).</a:t>
            </a:r>
            <a:endParaRPr sz="1100">
              <a:solidFill>
                <a:schemeClr val="accent3"/>
              </a:solidFill>
              <a:latin typeface="Lato"/>
              <a:ea typeface="Lato"/>
              <a:cs typeface="Lato"/>
              <a:sym typeface="Lato"/>
            </a:endParaRPr>
          </a:p>
        </p:txBody>
      </p:sp>
      <p:pic>
        <p:nvPicPr>
          <p:cNvPr id="173" name="Google Shape;173;p35"/>
          <p:cNvPicPr preferRelativeResize="0"/>
          <p:nvPr/>
        </p:nvPicPr>
        <p:blipFill>
          <a:blip r:embed="rId3">
            <a:alphaModFix/>
          </a:blip>
          <a:stretch>
            <a:fillRect/>
          </a:stretch>
        </p:blipFill>
        <p:spPr>
          <a:xfrm>
            <a:off x="81124" y="85525"/>
            <a:ext cx="1737850" cy="173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36"/>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TARGETS</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79" name="Google Shape;179;p36"/>
          <p:cNvSpPr txBox="1"/>
          <p:nvPr/>
        </p:nvSpPr>
        <p:spPr>
          <a:xfrm>
            <a:off x="1865625" y="1142325"/>
            <a:ext cx="7104600" cy="327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100">
                <a:solidFill>
                  <a:schemeClr val="accent3"/>
                </a:solidFill>
                <a:latin typeface="Lato"/>
                <a:ea typeface="Lato"/>
                <a:cs typeface="Lato"/>
                <a:sym typeface="Lato"/>
              </a:rPr>
              <a:t>Emerging string quartets</a:t>
            </a:r>
            <a:r>
              <a:rPr lang="en" sz="1100">
                <a:solidFill>
                  <a:schemeClr val="dk1"/>
                </a:solidFill>
                <a:latin typeface="Lato"/>
                <a:ea typeface="Lato"/>
                <a:cs typeface="Lato"/>
                <a:sym typeface="Lato"/>
              </a:rPr>
              <a:t> composed by members aged 18 to 35, who play permanently together and has already demonstrated to have all the artistic and technical qualities, as well as the vision, that are necessary to develop an international career.</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b="1" lang="en" sz="1100">
                <a:solidFill>
                  <a:schemeClr val="accent3"/>
                </a:solidFill>
                <a:latin typeface="Lato"/>
                <a:ea typeface="Lato"/>
                <a:cs typeface="Lato"/>
                <a:sym typeface="Lato"/>
              </a:rPr>
              <a:t>Music institutions (concert societies and festivals)</a:t>
            </a:r>
            <a:r>
              <a:rPr b="1"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are cultural centres for the community, planning activities at the service of collective and widespread cultural growth. They have the responsibility of supporting the career of new musicians, of preserving the tradition and the precious legacy of classical music but the need to innovate the proposal and the methods of use.</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b="1" lang="en" sz="1100">
                <a:solidFill>
                  <a:schemeClr val="accent3"/>
                </a:solidFill>
                <a:latin typeface="Lato"/>
                <a:ea typeface="Lato"/>
                <a:cs typeface="Lato"/>
                <a:sym typeface="Lato"/>
              </a:rPr>
              <a:t>Audiences</a:t>
            </a:r>
            <a:br>
              <a:rPr b="1" lang="en" sz="1100">
                <a:solidFill>
                  <a:schemeClr val="dk1"/>
                </a:solidFill>
                <a:latin typeface="Lato"/>
                <a:ea typeface="Lato"/>
                <a:cs typeface="Lato"/>
                <a:sym typeface="Lato"/>
              </a:rPr>
            </a:br>
            <a:r>
              <a:rPr lang="en" sz="1100">
                <a:solidFill>
                  <a:schemeClr val="dk1"/>
                </a:solidFill>
                <a:latin typeface="Lato"/>
                <a:ea typeface="Lato"/>
                <a:cs typeface="Lato"/>
                <a:sym typeface="Lato"/>
              </a:rPr>
              <a:t>The platform aims to attract a variety of different audiences: children and families, disadvantaged communities, young people, older people, corporate people (allowing them to discover music at work), school and university students, and inmates. Moreover, by bringing young musicians to perform in historical spaces in a wide range of locations, many of which are often underserved by the cultural industry, new audiences are enabled to experience classical music. This is correlated with the discovery of local culture and heritage, in a holistic approach which aims to draw together music and history and so foster engagement with both local and European culture.</a:t>
            </a:r>
            <a:endParaRPr sz="1100">
              <a:solidFill>
                <a:schemeClr val="accent3"/>
              </a:solidFill>
              <a:latin typeface="Lato"/>
              <a:ea typeface="Lato"/>
              <a:cs typeface="Lato"/>
              <a:sym typeface="Lato"/>
            </a:endParaRPr>
          </a:p>
        </p:txBody>
      </p:sp>
      <p:pic>
        <p:nvPicPr>
          <p:cNvPr id="180" name="Google Shape;180;p36"/>
          <p:cNvPicPr preferRelativeResize="0"/>
          <p:nvPr/>
        </p:nvPicPr>
        <p:blipFill>
          <a:blip r:embed="rId3">
            <a:alphaModFix/>
          </a:blip>
          <a:stretch>
            <a:fillRect/>
          </a:stretch>
        </p:blipFill>
        <p:spPr>
          <a:xfrm>
            <a:off x="81124" y="85525"/>
            <a:ext cx="1737850" cy="173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7"/>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ACTIVITIES</a:t>
            </a:r>
            <a:r>
              <a:rPr b="1" lang="en" sz="2420">
                <a:solidFill>
                  <a:schemeClr val="accent3"/>
                </a:solidFill>
                <a:latin typeface="Lato"/>
                <a:ea typeface="Lato"/>
                <a:cs typeface="Lato"/>
                <a:sym typeface="Lato"/>
              </a:rPr>
              <a:t>, </a:t>
            </a:r>
            <a:r>
              <a:rPr b="1" lang="en" sz="2400">
                <a:solidFill>
                  <a:schemeClr val="accent3"/>
                </a:solidFill>
                <a:latin typeface="Lato"/>
                <a:ea typeface="Lato"/>
                <a:cs typeface="Lato"/>
                <a:sym typeface="Lato"/>
              </a:rPr>
              <a:t>TRAINING AND CAPACITY BUILDING</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86" name="Google Shape;186;p37"/>
          <p:cNvSpPr txBox="1"/>
          <p:nvPr/>
        </p:nvSpPr>
        <p:spPr>
          <a:xfrm>
            <a:off x="1865625" y="1178650"/>
            <a:ext cx="7104600" cy="539700"/>
          </a:xfrm>
          <a:prstGeom prst="rect">
            <a:avLst/>
          </a:prstGeom>
          <a:noFill/>
          <a:ln>
            <a:noFill/>
          </a:ln>
        </p:spPr>
        <p:txBody>
          <a:bodyPr anchorCtr="0" anchor="t" bIns="91425" lIns="91425" spcFirstLastPara="1" rIns="91425" wrap="square" tIns="91425">
            <a:spAutoFit/>
          </a:bodyPr>
          <a:lstStyle/>
          <a:p>
            <a:pPr indent="0" lvl="0" marL="0" rtl="0" algn="just">
              <a:lnSpc>
                <a:spcPct val="105000"/>
              </a:lnSpc>
              <a:spcBef>
                <a:spcPts val="0"/>
              </a:spcBef>
              <a:spcAft>
                <a:spcPts val="0"/>
              </a:spcAft>
              <a:buClr>
                <a:schemeClr val="dk1"/>
              </a:buClr>
              <a:buSzPts val="1100"/>
              <a:buFont typeface="Arial"/>
              <a:buNone/>
            </a:pPr>
            <a:r>
              <a:rPr lang="en" sz="1125">
                <a:solidFill>
                  <a:schemeClr val="dk1"/>
                </a:solidFill>
                <a:latin typeface="Lato"/>
                <a:ea typeface="Lato"/>
                <a:cs typeface="Lato"/>
                <a:sym typeface="Lato"/>
              </a:rPr>
              <a:t>Aim: supporting the quartets in developing outreach/special projects to be proposed to concert societies and festivals</a:t>
            </a:r>
            <a:endParaRPr b="1" sz="1020">
              <a:solidFill>
                <a:schemeClr val="accent3"/>
              </a:solidFill>
              <a:latin typeface="Lato"/>
              <a:ea typeface="Lato"/>
              <a:cs typeface="Lato"/>
              <a:sym typeface="Lato"/>
            </a:endParaRPr>
          </a:p>
        </p:txBody>
      </p:sp>
      <p:sp>
        <p:nvSpPr>
          <p:cNvPr id="187" name="Google Shape;187;p37"/>
          <p:cNvSpPr txBox="1"/>
          <p:nvPr>
            <p:ph idx="1" type="body"/>
          </p:nvPr>
        </p:nvSpPr>
        <p:spPr>
          <a:xfrm>
            <a:off x="1818975" y="1926650"/>
            <a:ext cx="7104600" cy="2775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688"/>
              <a:buNone/>
            </a:pPr>
            <a:r>
              <a:rPr b="1" lang="en" sz="1100">
                <a:solidFill>
                  <a:schemeClr val="accent3"/>
                </a:solidFill>
                <a:latin typeface="Lato"/>
                <a:ea typeface="Lato"/>
                <a:cs typeface="Lato"/>
                <a:sym typeface="Lato"/>
              </a:rPr>
              <a:t>Online trainings, March - October 2023</a:t>
            </a:r>
            <a:endParaRPr b="1" sz="1100">
              <a:solidFill>
                <a:srgbClr val="C1AE89"/>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 sz="1100">
                <a:solidFill>
                  <a:schemeClr val="dk1"/>
                </a:solidFill>
                <a:latin typeface="Lato"/>
                <a:ea typeface="Lato"/>
                <a:cs typeface="Lato"/>
                <a:sym typeface="Lato"/>
              </a:rPr>
              <a:t>7 different topics</a:t>
            </a:r>
            <a:r>
              <a:rPr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are defined matching string quartets’ interests, training organisations’ expertise and concerts organisations’ desires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Learning materials are prepared by each training organisations and then edited and uploaded on the platform</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On-site trainings (5-day artistic residency + test concert), September 2023 - April 2024</a:t>
            </a:r>
            <a:endParaRPr b="1"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Each quartet benefits from one residency, for a total number of </a:t>
            </a:r>
            <a:r>
              <a:rPr b="1" lang="en" sz="1100">
                <a:solidFill>
                  <a:schemeClr val="dk1"/>
                </a:solidFill>
                <a:latin typeface="Lato"/>
                <a:ea typeface="Lato"/>
                <a:cs typeface="Lato"/>
                <a:sym typeface="Lato"/>
              </a:rPr>
              <a:t>38 residencies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A tutor mentors the participant musicians during the entire residency</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The residency ends with a </a:t>
            </a:r>
            <a:r>
              <a:rPr b="1" lang="en" sz="1100">
                <a:solidFill>
                  <a:schemeClr val="dk1"/>
                </a:solidFill>
                <a:latin typeface="Lato"/>
                <a:ea typeface="Lato"/>
                <a:cs typeface="Lato"/>
                <a:sym typeface="Lato"/>
              </a:rPr>
              <a:t>“test” concert</a:t>
            </a:r>
            <a:endParaRPr sz="1100">
              <a:solidFill>
                <a:schemeClr val="dk1"/>
              </a:solidFill>
              <a:latin typeface="Lato"/>
              <a:ea typeface="Lato"/>
              <a:cs typeface="Lato"/>
              <a:sym typeface="Lato"/>
            </a:endParaRPr>
          </a:p>
        </p:txBody>
      </p:sp>
      <p:pic>
        <p:nvPicPr>
          <p:cNvPr id="188" name="Google Shape;188;p37"/>
          <p:cNvPicPr preferRelativeResize="0"/>
          <p:nvPr/>
        </p:nvPicPr>
        <p:blipFill>
          <a:blip r:embed="rId3">
            <a:alphaModFix/>
          </a:blip>
          <a:stretch>
            <a:fillRect/>
          </a:stretch>
        </p:blipFill>
        <p:spPr>
          <a:xfrm>
            <a:off x="81134" y="85525"/>
            <a:ext cx="1737850" cy="173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38"/>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ACTIVITIES,</a:t>
            </a:r>
            <a:r>
              <a:rPr b="1" lang="en" sz="2400">
                <a:solidFill>
                  <a:schemeClr val="accent3"/>
                </a:solidFill>
                <a:latin typeface="Lato"/>
                <a:ea typeface="Lato"/>
                <a:cs typeface="Lato"/>
                <a:sym typeface="Lato"/>
              </a:rPr>
              <a:t> </a:t>
            </a:r>
            <a:r>
              <a:rPr b="1" lang="en" sz="2400">
                <a:solidFill>
                  <a:schemeClr val="accent3"/>
                </a:solidFill>
                <a:latin typeface="Lato"/>
                <a:ea typeface="Lato"/>
                <a:cs typeface="Lato"/>
                <a:sym typeface="Lato"/>
              </a:rPr>
              <a:t>CONCERTS PRODUCTION AND ORGANISATION</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pic>
        <p:nvPicPr>
          <p:cNvPr id="194" name="Google Shape;194;p38"/>
          <p:cNvPicPr preferRelativeResize="0"/>
          <p:nvPr/>
        </p:nvPicPr>
        <p:blipFill>
          <a:blip r:embed="rId3">
            <a:alphaModFix/>
          </a:blip>
          <a:stretch>
            <a:fillRect/>
          </a:stretch>
        </p:blipFill>
        <p:spPr>
          <a:xfrm>
            <a:off x="81134" y="85525"/>
            <a:ext cx="1737850" cy="1737850"/>
          </a:xfrm>
          <a:prstGeom prst="rect">
            <a:avLst/>
          </a:prstGeom>
          <a:noFill/>
          <a:ln>
            <a:noFill/>
          </a:ln>
        </p:spPr>
      </p:pic>
      <p:sp>
        <p:nvSpPr>
          <p:cNvPr id="195" name="Google Shape;195;p38"/>
          <p:cNvSpPr txBox="1"/>
          <p:nvPr>
            <p:ph idx="1" type="body"/>
          </p:nvPr>
        </p:nvSpPr>
        <p:spPr>
          <a:xfrm>
            <a:off x="1912275" y="1175975"/>
            <a:ext cx="7104600" cy="3580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100">
                <a:solidFill>
                  <a:schemeClr val="dk1"/>
                </a:solidFill>
                <a:latin typeface="Lato"/>
                <a:ea typeface="Lato"/>
                <a:cs typeface="Lato"/>
                <a:sym typeface="Lato"/>
              </a:rPr>
              <a:t>After the completion of online and onsite trainings, the presentations of the 38 innovative projects developed by the quartets are uploaded on the platform. </a:t>
            </a:r>
            <a:br>
              <a:rPr lang="en" sz="1100">
                <a:solidFill>
                  <a:schemeClr val="dk1"/>
                </a:solidFill>
                <a:latin typeface="Lato"/>
                <a:ea typeface="Lato"/>
                <a:cs typeface="Lato"/>
                <a:sym typeface="Lato"/>
              </a:rPr>
            </a:br>
            <a:r>
              <a:rPr lang="en" sz="1100">
                <a:solidFill>
                  <a:schemeClr val="dk1"/>
                </a:solidFill>
                <a:latin typeface="Lato"/>
                <a:ea typeface="Lato"/>
                <a:cs typeface="Lato"/>
                <a:sym typeface="Lato"/>
              </a:rPr>
              <a:t>Each member concert society and festival can choose its favorite concert proposals, and hire the quartets for performing these concerts in its seasons, festivals or concert series.</a:t>
            </a:r>
            <a:endParaRPr sz="1100">
              <a:solidFill>
                <a:schemeClr val="dk1"/>
              </a:solidFill>
              <a:latin typeface="Lato"/>
              <a:ea typeface="Lato"/>
              <a:cs typeface="Lato"/>
              <a:sym typeface="Lato"/>
            </a:endParaRPr>
          </a:p>
          <a:p>
            <a:pPr indent="0" lvl="0" marL="0" rtl="0" algn="just">
              <a:spcBef>
                <a:spcPts val="0"/>
              </a:spcBef>
              <a:spcAft>
                <a:spcPts val="0"/>
              </a:spcAft>
              <a:buNone/>
            </a:pPr>
            <a:r>
              <a:t/>
            </a:r>
            <a:endParaRPr sz="1100">
              <a:solidFill>
                <a:schemeClr val="dk1"/>
              </a:solidFill>
              <a:latin typeface="Lato"/>
              <a:ea typeface="Lato"/>
              <a:cs typeface="Lato"/>
              <a:sym typeface="Lato"/>
            </a:endParaRPr>
          </a:p>
          <a:p>
            <a:pPr indent="0" lvl="0" marL="0" rtl="0" algn="just">
              <a:spcBef>
                <a:spcPts val="0"/>
              </a:spcBef>
              <a:spcAft>
                <a:spcPts val="0"/>
              </a:spcAft>
              <a:buNone/>
            </a:pPr>
            <a:r>
              <a:rPr b="1" lang="en" sz="1100">
                <a:solidFill>
                  <a:schemeClr val="accent3"/>
                </a:solidFill>
                <a:latin typeface="Lato"/>
                <a:ea typeface="Lato"/>
                <a:cs typeface="Lato"/>
                <a:sym typeface="Lato"/>
              </a:rPr>
              <a:t>From February 2024 to August 2025</a:t>
            </a:r>
            <a:endParaRPr b="1" sz="1100">
              <a:solidFill>
                <a:schemeClr val="accent3"/>
              </a:solidFill>
              <a:latin typeface="Lato"/>
              <a:ea typeface="Lato"/>
              <a:cs typeface="Lato"/>
              <a:sym typeface="Lato"/>
            </a:endParaRPr>
          </a:p>
          <a:p>
            <a:pPr indent="0" lvl="0" marL="0" rtl="0" algn="just">
              <a:spcBef>
                <a:spcPts val="0"/>
              </a:spcBef>
              <a:spcAft>
                <a:spcPts val="0"/>
              </a:spcAft>
              <a:buNone/>
            </a:pPr>
            <a:r>
              <a:rPr lang="en" sz="1100">
                <a:solidFill>
                  <a:schemeClr val="dk1"/>
                </a:solidFill>
                <a:latin typeface="Lato"/>
                <a:ea typeface="Lato"/>
                <a:cs typeface="Lato"/>
                <a:sym typeface="Lato"/>
              </a:rPr>
              <a:t>Total number of concerts: 114 + 4 extra EU concerts </a:t>
            </a:r>
            <a:endParaRPr b="1" sz="1100">
              <a:solidFill>
                <a:srgbClr val="C1AE89"/>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39"/>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ACTIVITIES, NETWORKING AND RESEARCH</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201" name="Google Shape;201;p39"/>
          <p:cNvSpPr txBox="1"/>
          <p:nvPr>
            <p:ph idx="1" type="body"/>
          </p:nvPr>
        </p:nvSpPr>
        <p:spPr>
          <a:xfrm>
            <a:off x="1818975" y="1154750"/>
            <a:ext cx="7197900" cy="362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Lato"/>
                <a:ea typeface="Lato"/>
                <a:cs typeface="Lato"/>
                <a:sym typeface="Lato"/>
              </a:rPr>
              <a:t>To allow project target groups to meet, exchange and network among themselves, a few networking meeting are organized:</a:t>
            </a:r>
            <a:endParaRPr sz="1100">
              <a:solidFill>
                <a:schemeClr val="dk1"/>
              </a:solidFill>
              <a:latin typeface="Lato"/>
              <a:ea typeface="Lato"/>
              <a:cs typeface="Lato"/>
              <a:sym typeface="Lato"/>
            </a:endParaRPr>
          </a:p>
          <a:p>
            <a:pPr indent="-298450" lvl="0" marL="457200" rtl="0" algn="l">
              <a:lnSpc>
                <a:spcPct val="115000"/>
              </a:lnSpc>
              <a:spcBef>
                <a:spcPts val="1200"/>
              </a:spcBef>
              <a:spcAft>
                <a:spcPts val="0"/>
              </a:spcAft>
              <a:buClr>
                <a:schemeClr val="dk1"/>
              </a:buClr>
              <a:buSzPts val="1100"/>
              <a:buFont typeface="Lato"/>
              <a:buChar char="●"/>
            </a:pPr>
            <a:r>
              <a:rPr lang="en" sz="1100">
                <a:solidFill>
                  <a:schemeClr val="dk1"/>
                </a:solidFill>
                <a:latin typeface="Lato"/>
                <a:ea typeface="Lato"/>
                <a:cs typeface="Lato"/>
                <a:sym typeface="Lato"/>
              </a:rPr>
              <a:t>a specific meeting for historic houses owners/managers is organised by European Historic Houses  in presence or online, in October 2024.</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a meeting for cultural sites managers is organised by Europa Nostra, in presence or online, in March 2025.</a:t>
            </a:r>
            <a:endParaRPr sz="11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1100">
                <a:solidFill>
                  <a:schemeClr val="dk1"/>
                </a:solidFill>
                <a:latin typeface="Lato"/>
                <a:ea typeface="Lato"/>
                <a:cs typeface="Lato"/>
                <a:sym typeface="Lato"/>
              </a:rPr>
              <a:t>One of the aims of MERITA is to develop a sustainable business model for chamber music and cultural heritage, with a long-term perspective. By the end of the project, a </a:t>
            </a:r>
            <a:r>
              <a:rPr b="1" lang="en" sz="1100">
                <a:solidFill>
                  <a:schemeClr val="dk1"/>
                </a:solidFill>
                <a:latin typeface="Lato"/>
                <a:ea typeface="Lato"/>
                <a:cs typeface="Lato"/>
                <a:sym typeface="Lato"/>
              </a:rPr>
              <a:t>report about sustainable business model</a:t>
            </a:r>
            <a:r>
              <a:rPr lang="en" sz="1100">
                <a:solidFill>
                  <a:schemeClr val="dk1"/>
                </a:solidFill>
                <a:latin typeface="Lato"/>
                <a:ea typeface="Lato"/>
                <a:cs typeface="Lato"/>
                <a:sym typeface="Lato"/>
              </a:rPr>
              <a:t> is created.  The report will also contain European Historic Houses’  research on the entrepreneurial management of historic houses, Europa Nostra’s Manifesto, and a report  written by Punto3 (subcontractor) on environmental management analysis for cultural venues.</a:t>
            </a:r>
            <a:endParaRPr sz="1100">
              <a:solidFill>
                <a:schemeClr val="dk1"/>
              </a:solidFill>
              <a:latin typeface="Lato"/>
              <a:ea typeface="Lato"/>
              <a:cs typeface="Lato"/>
              <a:sym typeface="Lato"/>
            </a:endParaRPr>
          </a:p>
          <a:p>
            <a:pPr indent="0" lvl="0" marL="0" rtl="0" algn="l">
              <a:lnSpc>
                <a:spcPct val="95000"/>
              </a:lnSpc>
              <a:spcBef>
                <a:spcPts val="1200"/>
              </a:spcBef>
              <a:spcAft>
                <a:spcPts val="1200"/>
              </a:spcAft>
              <a:buNone/>
            </a:pPr>
            <a:r>
              <a:t/>
            </a:r>
            <a:endParaRPr sz="1100">
              <a:solidFill>
                <a:schemeClr val="dk1"/>
              </a:solidFill>
              <a:latin typeface="Lato"/>
              <a:ea typeface="Lato"/>
              <a:cs typeface="Lato"/>
              <a:sym typeface="Lato"/>
            </a:endParaRPr>
          </a:p>
        </p:txBody>
      </p:sp>
      <p:pic>
        <p:nvPicPr>
          <p:cNvPr id="202" name="Google Shape;202;p39"/>
          <p:cNvPicPr preferRelativeResize="0"/>
          <p:nvPr/>
        </p:nvPicPr>
        <p:blipFill>
          <a:blip r:embed="rId3">
            <a:alphaModFix/>
          </a:blip>
          <a:stretch>
            <a:fillRect/>
          </a:stretch>
        </p:blipFill>
        <p:spPr>
          <a:xfrm>
            <a:off x="81124" y="85525"/>
            <a:ext cx="1737850" cy="173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40"/>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THE DIGITAL PLATFORM</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pic>
        <p:nvPicPr>
          <p:cNvPr id="208" name="Google Shape;208;p40"/>
          <p:cNvPicPr preferRelativeResize="0"/>
          <p:nvPr/>
        </p:nvPicPr>
        <p:blipFill>
          <a:blip r:embed="rId3">
            <a:alphaModFix/>
          </a:blip>
          <a:stretch>
            <a:fillRect/>
          </a:stretch>
        </p:blipFill>
        <p:spPr>
          <a:xfrm>
            <a:off x="81124" y="85525"/>
            <a:ext cx="1737850" cy="1737775"/>
          </a:xfrm>
          <a:prstGeom prst="rect">
            <a:avLst/>
          </a:prstGeom>
          <a:noFill/>
          <a:ln>
            <a:noFill/>
          </a:ln>
        </p:spPr>
      </p:pic>
      <p:sp>
        <p:nvSpPr>
          <p:cNvPr id="209" name="Google Shape;209;p40"/>
          <p:cNvSpPr txBox="1"/>
          <p:nvPr>
            <p:ph idx="1" type="body"/>
          </p:nvPr>
        </p:nvSpPr>
        <p:spPr>
          <a:xfrm>
            <a:off x="1818975" y="1142650"/>
            <a:ext cx="7197900" cy="3625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770"/>
              <a:buNone/>
            </a:pPr>
            <a:r>
              <a:rPr lang="en" sz="1100">
                <a:solidFill>
                  <a:schemeClr val="dk1"/>
                </a:solidFill>
                <a:latin typeface="Lato"/>
                <a:ea typeface="Lato"/>
                <a:cs typeface="Lato"/>
                <a:sym typeface="Lato"/>
              </a:rPr>
              <a:t>The digital Platform is the main area for:</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artists showcase;</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cultural sites and historic houses presentation;</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learning materials;</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networking and contents for the audiences;</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communication of online and on-site activities, i.e. trainings, artistic residencies, circulation of the young artists, research studies.</a:t>
            </a:r>
            <a:endParaRPr sz="1100">
              <a:solidFill>
                <a:schemeClr val="dk1"/>
              </a:solidFill>
              <a:latin typeface="Lato"/>
              <a:ea typeface="Lato"/>
              <a:cs typeface="Lato"/>
              <a:sym typeface="Lato"/>
            </a:endParaRPr>
          </a:p>
          <a:p>
            <a:pPr indent="0" lvl="0" marL="457200" rtl="0" algn="just">
              <a:lnSpc>
                <a:spcPct val="115000"/>
              </a:lnSpc>
              <a:spcBef>
                <a:spcPts val="0"/>
              </a:spcBef>
              <a:spcAft>
                <a:spcPts val="0"/>
              </a:spcAft>
              <a:buNone/>
            </a:pPr>
            <a:r>
              <a:t/>
            </a:r>
            <a:endParaRPr sz="1100">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b="1" lang="en" sz="1100">
                <a:solidFill>
                  <a:schemeClr val="dk1"/>
                </a:solidFill>
                <a:latin typeface="Lato"/>
                <a:ea typeface="Lato"/>
                <a:cs typeface="Lato"/>
                <a:sym typeface="Lato"/>
              </a:rPr>
              <a:t>The MERITA platform strengthens the connections between local and European culture and between online and offline engagement.</a:t>
            </a:r>
            <a:endParaRPr sz="1205">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pic>
        <p:nvPicPr>
          <p:cNvPr id="214" name="Google Shape;214;p41"/>
          <p:cNvPicPr preferRelativeResize="0"/>
          <p:nvPr/>
        </p:nvPicPr>
        <p:blipFill rotWithShape="1">
          <a:blip r:embed="rId3">
            <a:alphaModFix/>
          </a:blip>
          <a:srcRect b="0" l="0" r="0" t="0"/>
          <a:stretch/>
        </p:blipFill>
        <p:spPr>
          <a:xfrm>
            <a:off x="81125" y="85525"/>
            <a:ext cx="1737850" cy="1737850"/>
          </a:xfrm>
          <a:prstGeom prst="rect">
            <a:avLst/>
          </a:prstGeom>
          <a:noFill/>
          <a:ln>
            <a:noFill/>
          </a:ln>
        </p:spPr>
      </p:pic>
      <p:sp>
        <p:nvSpPr>
          <p:cNvPr id="215" name="Google Shape;215;p41"/>
          <p:cNvSpPr txBox="1"/>
          <p:nvPr>
            <p:ph type="title"/>
          </p:nvPr>
        </p:nvSpPr>
        <p:spPr>
          <a:xfrm>
            <a:off x="81125" y="2285400"/>
            <a:ext cx="893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400">
                <a:solidFill>
                  <a:schemeClr val="accent3"/>
                </a:solidFill>
                <a:latin typeface="Lato"/>
                <a:ea typeface="Lato"/>
                <a:cs typeface="Lato"/>
                <a:sym typeface="Lato"/>
              </a:rPr>
              <a:t>THANK YOU!</a:t>
            </a:r>
            <a:endParaRPr b="1" sz="2400">
              <a:solidFill>
                <a:schemeClr val="accent3"/>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26"/>
          <p:cNvPicPr preferRelativeResize="0"/>
          <p:nvPr/>
        </p:nvPicPr>
        <p:blipFill rotWithShape="1">
          <a:blip r:embed="rId3">
            <a:alphaModFix/>
          </a:blip>
          <a:srcRect b="0" l="0" r="0" t="0"/>
          <a:stretch/>
        </p:blipFill>
        <p:spPr>
          <a:xfrm>
            <a:off x="81125" y="85525"/>
            <a:ext cx="1713625" cy="1713625"/>
          </a:xfrm>
          <a:prstGeom prst="rect">
            <a:avLst/>
          </a:prstGeom>
          <a:noFill/>
          <a:ln>
            <a:noFill/>
          </a:ln>
        </p:spPr>
      </p:pic>
      <p:sp>
        <p:nvSpPr>
          <p:cNvPr id="112" name="Google Shape;112;p26"/>
          <p:cNvSpPr txBox="1"/>
          <p:nvPr>
            <p:ph type="title"/>
          </p:nvPr>
        </p:nvSpPr>
        <p:spPr>
          <a:xfrm>
            <a:off x="1794750"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WHAT IT IS</a:t>
            </a:r>
            <a:endParaRPr b="1" sz="2520">
              <a:solidFill>
                <a:schemeClr val="accent3"/>
              </a:solidFill>
            </a:endParaRPr>
          </a:p>
        </p:txBody>
      </p:sp>
      <p:sp>
        <p:nvSpPr>
          <p:cNvPr id="113" name="Google Shape;113;p26"/>
          <p:cNvSpPr txBox="1"/>
          <p:nvPr>
            <p:ph idx="1" type="body"/>
          </p:nvPr>
        </p:nvSpPr>
        <p:spPr>
          <a:xfrm>
            <a:off x="1794750" y="1148750"/>
            <a:ext cx="7076100" cy="322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i="1" lang="en" sz="1100">
                <a:solidFill>
                  <a:schemeClr val="accent3"/>
                </a:solidFill>
                <a:highlight>
                  <a:schemeClr val="lt1"/>
                </a:highlight>
                <a:latin typeface="Lato"/>
                <a:ea typeface="Lato"/>
                <a:cs typeface="Lato"/>
                <a:sym typeface="Lato"/>
              </a:rPr>
              <a:t>MERITA - where chamber Music, cultural hERItage and TAlent meet </a:t>
            </a:r>
            <a:r>
              <a:rPr lang="en" sz="1100">
                <a:solidFill>
                  <a:schemeClr val="dk1"/>
                </a:solidFill>
                <a:highlight>
                  <a:schemeClr val="lt1"/>
                </a:highlight>
                <a:latin typeface="Lato"/>
                <a:ea typeface="Lato"/>
                <a:cs typeface="Lato"/>
                <a:sym typeface="Lato"/>
              </a:rPr>
              <a:t>is a new European project aimed at increasing the visibility and circulation of </a:t>
            </a:r>
            <a:r>
              <a:rPr b="1" lang="en" sz="1100">
                <a:solidFill>
                  <a:schemeClr val="dk1"/>
                </a:solidFill>
                <a:highlight>
                  <a:schemeClr val="lt1"/>
                </a:highlight>
                <a:latin typeface="Lato"/>
                <a:ea typeface="Lato"/>
                <a:cs typeface="Lato"/>
                <a:sym typeface="Lato"/>
              </a:rPr>
              <a:t>38 emerging European string quartets</a:t>
            </a:r>
            <a:r>
              <a:rPr lang="en" sz="1100">
                <a:solidFill>
                  <a:schemeClr val="dk1"/>
                </a:solidFill>
                <a:highlight>
                  <a:schemeClr val="lt1"/>
                </a:highlight>
                <a:latin typeface="Lato"/>
                <a:ea typeface="Lato"/>
                <a:cs typeface="Lato"/>
                <a:sym typeface="Lato"/>
              </a:rPr>
              <a:t> through a dedicated </a:t>
            </a:r>
            <a:r>
              <a:rPr b="1" lang="en" sz="1100">
                <a:solidFill>
                  <a:schemeClr val="dk1"/>
                </a:solidFill>
                <a:highlight>
                  <a:schemeClr val="lt1"/>
                </a:highlight>
                <a:latin typeface="Lato"/>
                <a:ea typeface="Lato"/>
                <a:cs typeface="Lato"/>
                <a:sym typeface="Lato"/>
              </a:rPr>
              <a:t>platform</a:t>
            </a:r>
            <a:r>
              <a:rPr lang="en" sz="1100">
                <a:solidFill>
                  <a:schemeClr val="dk1"/>
                </a:solidFill>
                <a:highlight>
                  <a:schemeClr val="lt1"/>
                </a:highlight>
                <a:latin typeface="Lato"/>
                <a:ea typeface="Lato"/>
                <a:cs typeface="Lato"/>
                <a:sym typeface="Lato"/>
              </a:rPr>
              <a:t>, thus improving the sustainability of the music supply chain, increasing access to and participation in cultural activities and the promotion of </a:t>
            </a:r>
            <a:r>
              <a:rPr b="1" lang="en" sz="1100">
                <a:solidFill>
                  <a:schemeClr val="dk1"/>
                </a:solidFill>
                <a:highlight>
                  <a:schemeClr val="lt1"/>
                </a:highlight>
                <a:latin typeface="Lato"/>
                <a:ea typeface="Lato"/>
                <a:cs typeface="Lato"/>
                <a:sym typeface="Lato"/>
              </a:rPr>
              <a:t>European cultural heritage</a:t>
            </a:r>
            <a:r>
              <a:rPr lang="en" sz="1100">
                <a:solidFill>
                  <a:schemeClr val="dk1"/>
                </a:solidFill>
                <a:highlight>
                  <a:schemeClr val="lt1"/>
                </a:highlight>
                <a:latin typeface="Lato"/>
                <a:ea typeface="Lato"/>
                <a:cs typeface="Lato"/>
                <a:sym typeface="Lato"/>
              </a:rPr>
              <a:t> in a circular economy.</a:t>
            </a:r>
            <a:endParaRPr sz="1100">
              <a:solidFill>
                <a:schemeClr val="dk1"/>
              </a:solidFill>
              <a:highlight>
                <a:schemeClr val="lt1"/>
              </a:highlight>
              <a:latin typeface="Lato"/>
              <a:ea typeface="Lato"/>
              <a:cs typeface="Lato"/>
              <a:sym typeface="Lato"/>
            </a:endParaRPr>
          </a:p>
          <a:p>
            <a:pPr indent="0" lvl="0" marL="0" rtl="0" algn="l">
              <a:spcBef>
                <a:spcPts val="1100"/>
              </a:spcBef>
              <a:spcAft>
                <a:spcPts val="0"/>
              </a:spcAft>
              <a:buClr>
                <a:schemeClr val="dk1"/>
              </a:buClr>
              <a:buSzPts val="1100"/>
              <a:buFont typeface="Arial"/>
              <a:buNone/>
            </a:pPr>
            <a:r>
              <a:rPr lang="en" sz="1100">
                <a:solidFill>
                  <a:schemeClr val="dk1"/>
                </a:solidFill>
                <a:highlight>
                  <a:schemeClr val="lt1"/>
                </a:highlight>
                <a:latin typeface="Lato"/>
                <a:ea typeface="Lato"/>
                <a:cs typeface="Lato"/>
                <a:sym typeface="Lato"/>
              </a:rPr>
              <a:t>Having won the European call </a:t>
            </a:r>
            <a:r>
              <a:rPr b="1" lang="en" sz="1100">
                <a:solidFill>
                  <a:schemeClr val="accent3"/>
                </a:solidFill>
                <a:highlight>
                  <a:schemeClr val="lt1"/>
                </a:highlight>
                <a:latin typeface="Lato"/>
                <a:ea typeface="Lato"/>
                <a:cs typeface="Lato"/>
                <a:sym typeface="Lato"/>
              </a:rPr>
              <a:t>Creative Europe - European Platforms 2021</a:t>
            </a:r>
            <a:r>
              <a:rPr b="1" lang="en" sz="1100">
                <a:solidFill>
                  <a:schemeClr val="accent3"/>
                </a:solidFill>
                <a:highlight>
                  <a:schemeClr val="lt1"/>
                </a:highlight>
                <a:latin typeface="Lato"/>
                <a:ea typeface="Lato"/>
                <a:cs typeface="Lato"/>
                <a:sym typeface="Lato"/>
              </a:rPr>
              <a:t>, </a:t>
            </a:r>
            <a:r>
              <a:rPr lang="en" sz="1100">
                <a:solidFill>
                  <a:schemeClr val="dk1"/>
                </a:solidFill>
                <a:highlight>
                  <a:schemeClr val="lt1"/>
                </a:highlight>
                <a:latin typeface="Lato"/>
                <a:ea typeface="Lato"/>
                <a:cs typeface="Lato"/>
                <a:sym typeface="Lato"/>
              </a:rPr>
              <a:t>MERITA has obtained </a:t>
            </a:r>
            <a:r>
              <a:rPr lang="en" sz="1100">
                <a:solidFill>
                  <a:schemeClr val="dk1"/>
                </a:solidFill>
                <a:highlight>
                  <a:schemeClr val="lt1"/>
                </a:highlight>
                <a:latin typeface="Lato"/>
                <a:ea typeface="Lato"/>
                <a:cs typeface="Lato"/>
                <a:sym typeface="Lato"/>
              </a:rPr>
              <a:t> co-financing from the European Union.</a:t>
            </a:r>
            <a:endParaRPr sz="1100">
              <a:solidFill>
                <a:schemeClr val="dk1"/>
              </a:solidFill>
              <a:highlight>
                <a:schemeClr val="lt1"/>
              </a:highlight>
              <a:latin typeface="Lato"/>
              <a:ea typeface="Lato"/>
              <a:cs typeface="Lato"/>
              <a:sym typeface="Lato"/>
            </a:endParaRPr>
          </a:p>
          <a:p>
            <a:pPr indent="0" lvl="0" marL="0" rtl="0" algn="l">
              <a:spcBef>
                <a:spcPts val="1100"/>
              </a:spcBef>
              <a:spcAft>
                <a:spcPts val="1100"/>
              </a:spcAft>
              <a:buNone/>
            </a:pPr>
            <a:r>
              <a:rPr lang="en" sz="1100">
                <a:solidFill>
                  <a:schemeClr val="dk1"/>
                </a:solidFill>
                <a:highlight>
                  <a:schemeClr val="lt1"/>
                </a:highlight>
                <a:latin typeface="Lato"/>
                <a:ea typeface="Lato"/>
                <a:cs typeface="Lato"/>
                <a:sym typeface="Lato"/>
              </a:rPr>
              <a:t>The project starts in September 2022 and for the period 2022-2025 it involves 17 organizations from 12 European countries, coordinated by Le Dimore del Quartetto as leader, in an innovative programme of sustainable support to young European string quartets and cultural heritage.</a:t>
            </a:r>
            <a:endParaRPr sz="14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id="118" name="Google Shape;118;p27"/>
          <p:cNvPicPr preferRelativeResize="0"/>
          <p:nvPr/>
        </p:nvPicPr>
        <p:blipFill rotWithShape="1">
          <a:blip r:embed="rId3">
            <a:alphaModFix/>
          </a:blip>
          <a:srcRect b="0" l="0" r="0" t="0"/>
          <a:stretch/>
        </p:blipFill>
        <p:spPr>
          <a:xfrm>
            <a:off x="81125" y="85525"/>
            <a:ext cx="1737850" cy="1737850"/>
          </a:xfrm>
          <a:prstGeom prst="rect">
            <a:avLst/>
          </a:prstGeom>
          <a:noFill/>
          <a:ln>
            <a:noFill/>
          </a:ln>
        </p:spPr>
      </p:pic>
      <p:sp>
        <p:nvSpPr>
          <p:cNvPr id="119" name="Google Shape;119;p27"/>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WHO WE ARE</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20" name="Google Shape;120;p27"/>
          <p:cNvSpPr txBox="1"/>
          <p:nvPr/>
        </p:nvSpPr>
        <p:spPr>
          <a:xfrm>
            <a:off x="1818975" y="1166500"/>
            <a:ext cx="7197900" cy="385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 sz="1100">
                <a:solidFill>
                  <a:schemeClr val="dk1"/>
                </a:solidFill>
                <a:latin typeface="Lato"/>
                <a:ea typeface="Lato"/>
                <a:cs typeface="Lato"/>
                <a:sym typeface="Lato"/>
              </a:rPr>
              <a:t>The consortium is represented by </a:t>
            </a:r>
            <a:r>
              <a:rPr b="1" lang="en" sz="1100" u="sng">
                <a:solidFill>
                  <a:schemeClr val="accent3"/>
                </a:solidFill>
                <a:latin typeface="Lato"/>
                <a:ea typeface="Lato"/>
                <a:cs typeface="Lato"/>
                <a:sym typeface="Lato"/>
                <a:hlinkClick r:id="rId4">
                  <a:extLst>
                    <a:ext uri="{A12FA001-AC4F-418D-AE19-62706E023703}">
                      <ahyp:hlinkClr val="tx"/>
                    </a:ext>
                  </a:extLst>
                </a:hlinkClick>
              </a:rPr>
              <a:t>Le Dimore del Quartetto</a:t>
            </a:r>
            <a:r>
              <a:rPr b="1" lang="en" sz="1100">
                <a:solidFill>
                  <a:schemeClr val="dk1"/>
                </a:solidFill>
                <a:latin typeface="Lato"/>
                <a:ea typeface="Lato"/>
                <a:cs typeface="Lato"/>
                <a:sym typeface="Lato"/>
              </a:rPr>
              <a:t> (Italy)</a:t>
            </a:r>
            <a:r>
              <a:rPr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as Coordinator of 16 organisations from 12 eligible countries:</a:t>
            </a:r>
            <a:endParaRPr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5">
                  <a:extLst>
                    <a:ext uri="{A12FA001-AC4F-418D-AE19-62706E023703}">
                      <ahyp:hlinkClr val="tx"/>
                    </a:ext>
                  </a:extLst>
                </a:hlinkClick>
              </a:rPr>
              <a:t>Comitato AMUR</a:t>
            </a:r>
            <a:r>
              <a:rPr b="1" lang="en" sz="1100">
                <a:solidFill>
                  <a:schemeClr val="dk1"/>
                </a:solidFill>
                <a:latin typeface="Lato"/>
                <a:ea typeface="Lato"/>
                <a:cs typeface="Lato"/>
                <a:sym typeface="Lato"/>
              </a:rPr>
              <a:t>, Milan (Italy)</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6">
                  <a:extLst>
                    <a:ext uri="{A12FA001-AC4F-418D-AE19-62706E023703}">
                      <ahyp:hlinkClr val="tx"/>
                    </a:ext>
                  </a:extLst>
                </a:hlinkClick>
              </a:rPr>
              <a:t>European Historic Houses, Brussels</a:t>
            </a:r>
            <a:r>
              <a:rPr b="1" lang="en" sz="1100">
                <a:solidFill>
                  <a:schemeClr val="dk1"/>
                </a:solidFill>
                <a:latin typeface="Lato"/>
                <a:ea typeface="Lato"/>
                <a:cs typeface="Lato"/>
                <a:sym typeface="Lato"/>
              </a:rPr>
              <a:t> (Belgium)</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7">
                  <a:extLst>
                    <a:ext uri="{A12FA001-AC4F-418D-AE19-62706E023703}">
                      <ahyp:hlinkClr val="tx"/>
                    </a:ext>
                  </a:extLst>
                </a:hlinkClick>
              </a:rPr>
              <a:t>EuAbout Lab ASBL - European Association for Research, Educational, Cultural and Social Innovation</a:t>
            </a:r>
            <a:r>
              <a:rPr b="1" lang="en" sz="1100">
                <a:solidFill>
                  <a:schemeClr val="dk1"/>
                </a:solidFill>
                <a:latin typeface="Lato"/>
                <a:ea typeface="Lato"/>
                <a:cs typeface="Lato"/>
                <a:sym typeface="Lato"/>
              </a:rPr>
              <a:t>, Brussels (Belgium)</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8">
                  <a:extLst>
                    <a:ext uri="{A12FA001-AC4F-418D-AE19-62706E023703}">
                      <ahyp:hlinkClr val="tx"/>
                    </a:ext>
                  </a:extLst>
                </a:hlinkClick>
              </a:rPr>
              <a:t>ProQuartet – Centre européen de musique de chambre</a:t>
            </a:r>
            <a:r>
              <a:rPr b="1" lang="en" sz="1100">
                <a:solidFill>
                  <a:schemeClr val="dk1"/>
                </a:solidFill>
                <a:latin typeface="Lato"/>
                <a:ea typeface="Lato"/>
                <a:cs typeface="Lato"/>
                <a:sym typeface="Lato"/>
              </a:rPr>
              <a:t>, Paris (France)</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9">
                  <a:extLst>
                    <a:ext uri="{A12FA001-AC4F-418D-AE19-62706E023703}">
                      <ahyp:hlinkClr val="tx"/>
                    </a:ext>
                  </a:extLst>
                </a:hlinkClick>
              </a:rPr>
              <a:t>Theocharakis Foundation</a:t>
            </a:r>
            <a:r>
              <a:rPr b="1" lang="en" sz="1100">
                <a:solidFill>
                  <a:schemeClr val="accent3"/>
                </a:solidFill>
                <a:latin typeface="Lato"/>
                <a:ea typeface="Lato"/>
                <a:cs typeface="Lato"/>
                <a:sym typeface="Lato"/>
              </a:rPr>
              <a:t>,</a:t>
            </a:r>
            <a:r>
              <a:rPr b="1" lang="en" sz="1100">
                <a:solidFill>
                  <a:schemeClr val="dk1"/>
                </a:solidFill>
                <a:latin typeface="Lato"/>
                <a:ea typeface="Lato"/>
                <a:cs typeface="Lato"/>
                <a:sym typeface="Lato"/>
              </a:rPr>
              <a:t> Athens (Greece)</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0">
                  <a:extLst>
                    <a:ext uri="{A12FA001-AC4F-418D-AE19-62706E023703}">
                      <ahyp:hlinkClr val="tx"/>
                    </a:ext>
                  </a:extLst>
                </a:hlinkClick>
              </a:rPr>
              <a:t>Stichting Strijkkwartet </a:t>
            </a:r>
            <a:r>
              <a:rPr b="1" lang="en" sz="1100" u="sng">
                <a:solidFill>
                  <a:schemeClr val="accent3"/>
                </a:solidFill>
                <a:latin typeface="Lato"/>
                <a:ea typeface="Lato"/>
                <a:cs typeface="Lato"/>
                <a:sym typeface="Lato"/>
                <a:hlinkClick r:id="rId11">
                  <a:extLst>
                    <a:ext uri="{A12FA001-AC4F-418D-AE19-62706E023703}">
                      <ahyp:hlinkClr val="tx"/>
                    </a:ext>
                  </a:extLst>
                </a:hlinkClick>
              </a:rPr>
              <a:t>Biënnale</a:t>
            </a:r>
            <a:r>
              <a:rPr b="1" lang="en" sz="1100" u="sng">
                <a:solidFill>
                  <a:schemeClr val="accent3"/>
                </a:solidFill>
                <a:latin typeface="Lato"/>
                <a:ea typeface="Lato"/>
                <a:cs typeface="Lato"/>
                <a:sym typeface="Lato"/>
                <a:hlinkClick r:id="rId12">
                  <a:extLst>
                    <a:ext uri="{A12FA001-AC4F-418D-AE19-62706E023703}">
                      <ahyp:hlinkClr val="tx"/>
                    </a:ext>
                  </a:extLst>
                </a:hlinkClick>
              </a:rPr>
              <a:t> Amsterdam</a:t>
            </a:r>
            <a:r>
              <a:rPr b="1" lang="en" sz="1100">
                <a:solidFill>
                  <a:schemeClr val="dk1"/>
                </a:solidFill>
                <a:latin typeface="Lato"/>
                <a:ea typeface="Lato"/>
                <a:cs typeface="Lato"/>
                <a:sym typeface="Lato"/>
              </a:rPr>
              <a:t>, Amsterdam (The Netherlands)</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3">
                  <a:extLst>
                    <a:ext uri="{A12FA001-AC4F-418D-AE19-62706E023703}">
                      <ahyp:hlinkClr val="tx"/>
                    </a:ext>
                  </a:extLst>
                </a:hlinkClick>
              </a:rPr>
              <a:t>Europa Nostra</a:t>
            </a:r>
            <a:r>
              <a:rPr b="1" lang="en" sz="1100">
                <a:solidFill>
                  <a:schemeClr val="dk1"/>
                </a:solidFill>
                <a:latin typeface="Lato"/>
                <a:ea typeface="Lato"/>
                <a:cs typeface="Lato"/>
                <a:sym typeface="Lato"/>
              </a:rPr>
              <a:t>, The Hague (The Netherlands)</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4">
                  <a:extLst>
                    <a:ext uri="{A12FA001-AC4F-418D-AE19-62706E023703}">
                      <ahyp:hlinkClr val="tx"/>
                    </a:ext>
                  </a:extLst>
                </a:hlinkClick>
              </a:rPr>
              <a:t>Traces&amp;Dreams</a:t>
            </a:r>
            <a:r>
              <a:rPr b="1" lang="en" sz="1100">
                <a:solidFill>
                  <a:schemeClr val="dk1"/>
                </a:solidFill>
                <a:latin typeface="Lato"/>
                <a:ea typeface="Lato"/>
                <a:cs typeface="Lato"/>
                <a:sym typeface="Lato"/>
              </a:rPr>
              <a:t>, Stockholm (Sweden)</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5">
                  <a:extLst>
                    <a:ext uri="{A12FA001-AC4F-418D-AE19-62706E023703}">
                      <ahyp:hlinkClr val="tx"/>
                    </a:ext>
                  </a:extLst>
                </a:hlinkClick>
              </a:rPr>
              <a:t>Lofoten Internasjonale Kammermusikkfest</a:t>
            </a:r>
            <a:r>
              <a:rPr b="1" lang="en" sz="1100">
                <a:solidFill>
                  <a:schemeClr val="accent3"/>
                </a:solidFill>
                <a:latin typeface="Lato"/>
                <a:ea typeface="Lato"/>
                <a:cs typeface="Lato"/>
                <a:sym typeface="Lato"/>
              </a:rPr>
              <a:t>,</a:t>
            </a:r>
            <a:r>
              <a:rPr b="1" lang="en" sz="1100">
                <a:solidFill>
                  <a:schemeClr val="dk1"/>
                </a:solidFill>
                <a:latin typeface="Lato"/>
                <a:ea typeface="Lato"/>
                <a:cs typeface="Lato"/>
                <a:sym typeface="Lato"/>
              </a:rPr>
              <a:t> Oslo (Norway)</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6">
                  <a:extLst>
                    <a:ext uri="{A12FA001-AC4F-418D-AE19-62706E023703}">
                      <ahyp:hlinkClr val="tx"/>
                    </a:ext>
                  </a:extLst>
                </a:hlinkClick>
              </a:rPr>
              <a:t>University of Arts of Tirana</a:t>
            </a:r>
            <a:r>
              <a:rPr b="1" lang="en" sz="1100">
                <a:solidFill>
                  <a:schemeClr val="dk1"/>
                </a:solidFill>
                <a:latin typeface="Lato"/>
                <a:ea typeface="Lato"/>
                <a:cs typeface="Lato"/>
                <a:sym typeface="Lato"/>
              </a:rPr>
              <a:t> (Albania)</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7">
                  <a:extLst>
                    <a:ext uri="{A12FA001-AC4F-418D-AE19-62706E023703}">
                      <ahyp:hlinkClr val="tx"/>
                    </a:ext>
                  </a:extLst>
                </a:hlinkClick>
              </a:rPr>
              <a:t>Qendra EVENT</a:t>
            </a:r>
            <a:r>
              <a:rPr b="1" lang="en" sz="1100">
                <a:solidFill>
                  <a:schemeClr val="dk1"/>
                </a:solidFill>
                <a:latin typeface="Lato"/>
                <a:ea typeface="Lato"/>
                <a:cs typeface="Lato"/>
                <a:sym typeface="Lato"/>
              </a:rPr>
              <a:t>, Tirana (Albania)</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8">
                  <a:extLst>
                    <a:ext uri="{A12FA001-AC4F-418D-AE19-62706E023703}">
                      <ahyp:hlinkClr val="tx"/>
                    </a:ext>
                  </a:extLst>
                </a:hlinkClick>
              </a:rPr>
              <a:t>Julian Cochran Foundation</a:t>
            </a:r>
            <a:r>
              <a:rPr b="1" lang="en" sz="1100">
                <a:solidFill>
                  <a:schemeClr val="dk1"/>
                </a:solidFill>
                <a:latin typeface="Lato"/>
                <a:ea typeface="Lato"/>
                <a:cs typeface="Lato"/>
                <a:sym typeface="Lato"/>
              </a:rPr>
              <a:t>, Warsaw (Poland)</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19">
                  <a:extLst>
                    <a:ext uri="{A12FA001-AC4F-418D-AE19-62706E023703}">
                      <ahyp:hlinkClr val="tx"/>
                    </a:ext>
                  </a:extLst>
                </a:hlinkClick>
              </a:rPr>
              <a:t>Beogradska Umetnička Nova Teritorija (Belgrade Artistic New Territory)</a:t>
            </a:r>
            <a:r>
              <a:rPr b="1" lang="en" sz="1100">
                <a:solidFill>
                  <a:schemeClr val="accent3"/>
                </a:solidFill>
                <a:latin typeface="Lato"/>
                <a:ea typeface="Lato"/>
                <a:cs typeface="Lato"/>
                <a:sym typeface="Lato"/>
              </a:rPr>
              <a:t>,</a:t>
            </a:r>
            <a:r>
              <a:rPr b="1" lang="en" sz="1100">
                <a:solidFill>
                  <a:schemeClr val="dk1"/>
                </a:solidFill>
                <a:latin typeface="Lato"/>
                <a:ea typeface="Lato"/>
                <a:cs typeface="Lato"/>
                <a:sym typeface="Lato"/>
              </a:rPr>
              <a:t> Belgrade (Serbia)</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20">
                  <a:extLst>
                    <a:ext uri="{A12FA001-AC4F-418D-AE19-62706E023703}">
                      <ahyp:hlinkClr val="tx"/>
                    </a:ext>
                  </a:extLst>
                </a:hlinkClick>
              </a:rPr>
              <a:t>Kolarac - Zadužbina Ilije M. Kolarca</a:t>
            </a:r>
            <a:r>
              <a:rPr b="1" lang="en" sz="1100">
                <a:solidFill>
                  <a:schemeClr val="dk1"/>
                </a:solidFill>
                <a:latin typeface="Lato"/>
                <a:ea typeface="Lato"/>
                <a:cs typeface="Lato"/>
                <a:sym typeface="Lato"/>
              </a:rPr>
              <a:t>, Belgrade (Serbia)</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21">
                  <a:extLst>
                    <a:ext uri="{A12FA001-AC4F-418D-AE19-62706E023703}">
                      <ahyp:hlinkClr val="tx"/>
                    </a:ext>
                  </a:extLst>
                </a:hlinkClick>
              </a:rPr>
              <a:t>Cadenza Arts Management Ltd.</a:t>
            </a:r>
            <a:r>
              <a:rPr b="1" lang="en" sz="1100">
                <a:solidFill>
                  <a:schemeClr val="accent3"/>
                </a:solidFill>
                <a:latin typeface="Lato"/>
                <a:ea typeface="Lato"/>
                <a:cs typeface="Lato"/>
                <a:sym typeface="Lato"/>
              </a:rPr>
              <a:t>,</a:t>
            </a:r>
            <a:r>
              <a:rPr b="1" lang="en" sz="1100">
                <a:solidFill>
                  <a:schemeClr val="dk1"/>
                </a:solidFill>
                <a:latin typeface="Lato"/>
                <a:ea typeface="Lato"/>
                <a:cs typeface="Lato"/>
                <a:sym typeface="Lato"/>
              </a:rPr>
              <a:t> Budapest (Hungary)</a:t>
            </a:r>
            <a:endParaRPr b="1" sz="1100">
              <a:solidFill>
                <a:schemeClr val="dk1"/>
              </a:solidFill>
              <a:latin typeface="Lato"/>
              <a:ea typeface="Lato"/>
              <a:cs typeface="Lato"/>
              <a:sym typeface="Lato"/>
            </a:endParaRPr>
          </a:p>
          <a:p>
            <a:pPr indent="-298450" lvl="0" marL="457200" rtl="0" algn="just">
              <a:lnSpc>
                <a:spcPct val="115000"/>
              </a:lnSpc>
              <a:spcBef>
                <a:spcPts val="0"/>
              </a:spcBef>
              <a:spcAft>
                <a:spcPts val="0"/>
              </a:spcAft>
              <a:buClr>
                <a:schemeClr val="dk1"/>
              </a:buClr>
              <a:buSzPts val="1100"/>
              <a:buFont typeface="Lato"/>
              <a:buAutoNum type="arabicPeriod"/>
            </a:pPr>
            <a:r>
              <a:rPr b="1" lang="en" sz="1100" u="sng">
                <a:solidFill>
                  <a:schemeClr val="accent3"/>
                </a:solidFill>
                <a:latin typeface="Lato"/>
                <a:ea typeface="Lato"/>
                <a:cs typeface="Lato"/>
                <a:sym typeface="Lato"/>
                <a:hlinkClick r:id="rId22">
                  <a:extLst>
                    <a:ext uri="{A12FA001-AC4F-418D-AE19-62706E023703}">
                      <ahyp:hlinkClr val="tx"/>
                    </a:ext>
                  </a:extLst>
                </a:hlinkClick>
              </a:rPr>
              <a:t>Experimenta - Associação para a Promoção do Design e Cultura de Projecto</a:t>
            </a:r>
            <a:r>
              <a:rPr b="1" lang="en" sz="1100">
                <a:solidFill>
                  <a:schemeClr val="dk1"/>
                </a:solidFill>
                <a:latin typeface="Lato"/>
                <a:ea typeface="Lato"/>
                <a:cs typeface="Lato"/>
                <a:sym typeface="Lato"/>
              </a:rPr>
              <a:t>, Lisbon (Portugal)</a:t>
            </a:r>
            <a:endParaRPr>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28"/>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OBJECTIVES</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26" name="Google Shape;126;p28"/>
          <p:cNvSpPr txBox="1"/>
          <p:nvPr/>
        </p:nvSpPr>
        <p:spPr>
          <a:xfrm>
            <a:off x="1865625" y="1154400"/>
            <a:ext cx="7104600" cy="264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100">
                <a:solidFill>
                  <a:schemeClr val="dk1"/>
                </a:solidFill>
                <a:latin typeface="Lato"/>
                <a:ea typeface="Lato"/>
                <a:cs typeface="Lato"/>
                <a:sym typeface="Lato"/>
              </a:rPr>
              <a:t>These following objectives will be pursued through the MERITA digital platform as well as through a rich panel of online and onsite activities, i.e. trainings, artistic residencies, transnational and international circulation of the young artists, studies and researches</a:t>
            </a:r>
            <a:r>
              <a:rPr lang="en" sz="1100">
                <a:solidFill>
                  <a:schemeClr val="dk1"/>
                </a:solidFill>
                <a:latin typeface="Lato"/>
                <a:ea typeface="Lato"/>
                <a:cs typeface="Lato"/>
                <a:sym typeface="Lato"/>
              </a:rPr>
              <a:t>:</a:t>
            </a:r>
            <a:endParaRPr sz="1100">
              <a:solidFill>
                <a:schemeClr val="dk1"/>
              </a:solidFill>
              <a:latin typeface="Lato"/>
              <a:ea typeface="Lato"/>
              <a:cs typeface="Lato"/>
              <a:sym typeface="Lato"/>
            </a:endParaRPr>
          </a:p>
          <a:p>
            <a:pPr indent="-298450" lvl="0" marL="457200" rtl="0" algn="l">
              <a:lnSpc>
                <a:spcPct val="115000"/>
              </a:lnSpc>
              <a:spcBef>
                <a:spcPts val="1200"/>
              </a:spcBef>
              <a:spcAft>
                <a:spcPts val="0"/>
              </a:spcAft>
              <a:buClr>
                <a:schemeClr val="dk1"/>
              </a:buClr>
              <a:buSzPts val="1100"/>
              <a:buFont typeface="Lato"/>
              <a:buAutoNum type="arabicPeriod"/>
            </a:pPr>
            <a:r>
              <a:rPr lang="en" sz="1100">
                <a:solidFill>
                  <a:schemeClr val="dk1"/>
                </a:solidFill>
                <a:latin typeface="Lato"/>
                <a:ea typeface="Lato"/>
                <a:cs typeface="Lato"/>
                <a:sym typeface="Lato"/>
              </a:rPr>
              <a:t>Promoting a sustainable business model that unites emerging chamber music artists, audiences, and cultural heritage (European mansions and historic sites), fostering the exchange of best practices and competitiveness for artists, audience engagement and development, and environmental sustainability and awareness.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AutoNum type="arabicPeriod"/>
            </a:pPr>
            <a:r>
              <a:rPr lang="en" sz="1100">
                <a:solidFill>
                  <a:schemeClr val="dk1"/>
                </a:solidFill>
                <a:latin typeface="Lato"/>
                <a:ea typeface="Lato"/>
                <a:cs typeface="Lato"/>
                <a:sym typeface="Lato"/>
              </a:rPr>
              <a:t>Promoting the production and diffusion of chamber music in Europe through </a:t>
            </a:r>
            <a:r>
              <a:rPr lang="en" sz="1100">
                <a:solidFill>
                  <a:schemeClr val="dk1"/>
                </a:solidFill>
                <a:latin typeface="Lato"/>
                <a:ea typeface="Lato"/>
                <a:cs typeface="Lato"/>
                <a:sym typeface="Lato"/>
              </a:rPr>
              <a:t>original</a:t>
            </a:r>
            <a:r>
              <a:rPr lang="en" sz="1100">
                <a:solidFill>
                  <a:schemeClr val="dk1"/>
                </a:solidFill>
                <a:latin typeface="Lato"/>
                <a:ea typeface="Lato"/>
                <a:cs typeface="Lato"/>
                <a:sym typeface="Lato"/>
              </a:rPr>
              <a:t> outreach projects.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AutoNum type="arabicPeriod"/>
            </a:pPr>
            <a:r>
              <a:rPr lang="en" sz="1100">
                <a:solidFill>
                  <a:schemeClr val="dk1"/>
                </a:solidFill>
                <a:latin typeface="Lato"/>
                <a:ea typeface="Lato"/>
                <a:cs typeface="Lato"/>
                <a:sym typeface="Lato"/>
              </a:rPr>
              <a:t>Improving training and development of capabilities of emerging chamber music artists on how to effectively expand, internationalize and consolidate their careers.</a:t>
            </a:r>
            <a:endParaRPr sz="1100">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AutoNum type="arabicPeriod"/>
            </a:pPr>
            <a:r>
              <a:rPr lang="en" sz="1100">
                <a:solidFill>
                  <a:schemeClr val="dk1"/>
                </a:solidFill>
                <a:latin typeface="Lato"/>
                <a:ea typeface="Lato"/>
                <a:cs typeface="Lato"/>
                <a:sym typeface="Lato"/>
              </a:rPr>
              <a:t>Innovating the operation of the chamber music industry by matching the demands of musical institutions with the aptitudes of quartets, thus creating new job opportunities for young musicians.</a:t>
            </a:r>
            <a:endParaRPr b="1" sz="1100">
              <a:solidFill>
                <a:schemeClr val="dk1"/>
              </a:solidFill>
              <a:latin typeface="Lato"/>
              <a:ea typeface="Lato"/>
              <a:cs typeface="Lato"/>
              <a:sym typeface="Lato"/>
            </a:endParaRPr>
          </a:p>
        </p:txBody>
      </p:sp>
      <p:pic>
        <p:nvPicPr>
          <p:cNvPr id="127" name="Google Shape;127;p28"/>
          <p:cNvPicPr preferRelativeResize="0"/>
          <p:nvPr/>
        </p:nvPicPr>
        <p:blipFill>
          <a:blip r:embed="rId3">
            <a:alphaModFix/>
          </a:blip>
          <a:stretch>
            <a:fillRect/>
          </a:stretch>
        </p:blipFill>
        <p:spPr>
          <a:xfrm>
            <a:off x="81125" y="85525"/>
            <a:ext cx="1737850" cy="173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9"/>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KEY NUMBERS</a:t>
            </a:r>
            <a:endParaRPr b="1" sz="242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33" name="Google Shape;133;p29"/>
          <p:cNvSpPr txBox="1"/>
          <p:nvPr/>
        </p:nvSpPr>
        <p:spPr>
          <a:xfrm>
            <a:off x="1865625" y="1142325"/>
            <a:ext cx="7104600" cy="19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17 </a:t>
            </a:r>
            <a:r>
              <a:rPr lang="en" sz="1100">
                <a:solidFill>
                  <a:schemeClr val="dk1"/>
                </a:solidFill>
                <a:latin typeface="Lato"/>
                <a:ea typeface="Lato"/>
                <a:cs typeface="Lato"/>
                <a:sym typeface="Lato"/>
              </a:rPr>
              <a:t>organisations from 12 countries involved</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38 </a:t>
            </a:r>
            <a:r>
              <a:rPr lang="en" sz="1100">
                <a:solidFill>
                  <a:schemeClr val="dk1"/>
                </a:solidFill>
                <a:latin typeface="Lato"/>
                <a:ea typeface="Lato"/>
                <a:cs typeface="Lato"/>
                <a:sym typeface="Lato"/>
              </a:rPr>
              <a:t>quartets involved in the project</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7</a:t>
            </a:r>
            <a:r>
              <a:rPr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online</a:t>
            </a:r>
            <a:r>
              <a:rPr lang="en" sz="1100">
                <a:solidFill>
                  <a:schemeClr val="dk1"/>
                </a:solidFill>
                <a:latin typeface="Lato"/>
                <a:ea typeface="Lato"/>
                <a:cs typeface="Lato"/>
                <a:sym typeface="Lato"/>
              </a:rPr>
              <a:t> trainings available on-demand for the quartets (each quartet chooses a training on a specific topic)</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38</a:t>
            </a:r>
            <a:r>
              <a:rPr lang="en" sz="1100">
                <a:solidFill>
                  <a:schemeClr val="dk1"/>
                </a:solidFill>
                <a:latin typeface="Lato"/>
                <a:ea typeface="Lato"/>
                <a:cs typeface="Lato"/>
                <a:sym typeface="Lato"/>
              </a:rPr>
              <a:t> on-site trainings / artistic residencies </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Lato"/>
                <a:ea typeface="Lato"/>
                <a:cs typeface="Lato"/>
                <a:sym typeface="Lato"/>
              </a:rPr>
              <a:t>around </a:t>
            </a:r>
            <a:r>
              <a:rPr b="1" lang="en" sz="1100">
                <a:solidFill>
                  <a:schemeClr val="accent3"/>
                </a:solidFill>
                <a:latin typeface="Lato"/>
                <a:ea typeface="Lato"/>
                <a:cs typeface="Lato"/>
                <a:sym typeface="Lato"/>
              </a:rPr>
              <a:t>30</a:t>
            </a:r>
            <a:r>
              <a:rPr lang="en" sz="1100">
                <a:solidFill>
                  <a:schemeClr val="dk1"/>
                </a:solidFill>
                <a:latin typeface="Lato"/>
                <a:ea typeface="Lato"/>
                <a:cs typeface="Lato"/>
                <a:sym typeface="Lato"/>
              </a:rPr>
              <a:t> European Historic Houses involved</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38</a:t>
            </a:r>
            <a:r>
              <a:rPr lang="en" sz="1100">
                <a:solidFill>
                  <a:schemeClr val="dk1"/>
                </a:solidFill>
                <a:latin typeface="Lato"/>
                <a:ea typeface="Lato"/>
                <a:cs typeface="Lato"/>
                <a:sym typeface="Lato"/>
              </a:rPr>
              <a:t> innovative projects developed by the quartets</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1100">
                <a:solidFill>
                  <a:schemeClr val="accent3"/>
                </a:solidFill>
                <a:latin typeface="Lato"/>
                <a:ea typeface="Lato"/>
                <a:cs typeface="Lato"/>
                <a:sym typeface="Lato"/>
              </a:rPr>
              <a:t>156</a:t>
            </a:r>
            <a:r>
              <a:rPr lang="en" sz="1100">
                <a:solidFill>
                  <a:schemeClr val="dk1"/>
                </a:solidFill>
                <a:latin typeface="Lato"/>
                <a:ea typeface="Lato"/>
                <a:cs typeface="Lato"/>
                <a:sym typeface="Lato"/>
              </a:rPr>
              <a:t> concerts: 114 offered by the member concert societies and festivals (3 per participant quartet), 38 “test concerts” performed during the residencies, 4 extra EU concerts</a:t>
            </a:r>
            <a:endParaRPr sz="11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100">
                <a:solidFill>
                  <a:schemeClr val="dk1"/>
                </a:solidFill>
                <a:latin typeface="Lato"/>
                <a:ea typeface="Lato"/>
                <a:cs typeface="Lato"/>
                <a:sym typeface="Lato"/>
              </a:rPr>
              <a:t>around </a:t>
            </a:r>
            <a:r>
              <a:rPr b="1" lang="en" sz="1100">
                <a:solidFill>
                  <a:schemeClr val="accent3"/>
                </a:solidFill>
                <a:latin typeface="Lato"/>
                <a:ea typeface="Lato"/>
                <a:cs typeface="Lato"/>
                <a:sym typeface="Lato"/>
              </a:rPr>
              <a:t>135</a:t>
            </a:r>
            <a:r>
              <a:rPr lang="en" sz="1100">
                <a:solidFill>
                  <a:schemeClr val="dk1"/>
                </a:solidFill>
                <a:latin typeface="Lato"/>
                <a:ea typeface="Lato"/>
                <a:cs typeface="Lato"/>
                <a:sym typeface="Lato"/>
              </a:rPr>
              <a:t> professional and experts mapped</a:t>
            </a:r>
            <a:endParaRPr b="1" sz="1100">
              <a:solidFill>
                <a:schemeClr val="dk1"/>
              </a:solidFill>
              <a:latin typeface="Lato"/>
              <a:ea typeface="Lato"/>
              <a:cs typeface="Lato"/>
              <a:sym typeface="Lato"/>
            </a:endParaRPr>
          </a:p>
        </p:txBody>
      </p:sp>
      <p:pic>
        <p:nvPicPr>
          <p:cNvPr id="134" name="Google Shape;134;p29"/>
          <p:cNvPicPr preferRelativeResize="0"/>
          <p:nvPr/>
        </p:nvPicPr>
        <p:blipFill>
          <a:blip r:embed="rId3">
            <a:alphaModFix/>
          </a:blip>
          <a:stretch>
            <a:fillRect/>
          </a:stretch>
        </p:blipFill>
        <p:spPr>
          <a:xfrm>
            <a:off x="81114" y="85525"/>
            <a:ext cx="1737850" cy="173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30"/>
          <p:cNvSpPr txBox="1"/>
          <p:nvPr>
            <p:ph idx="4294967295" type="title"/>
          </p:nvPr>
        </p:nvSpPr>
        <p:spPr>
          <a:xfrm>
            <a:off x="81125" y="2285400"/>
            <a:ext cx="893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400">
                <a:solidFill>
                  <a:schemeClr val="lt1"/>
                </a:solidFill>
                <a:latin typeface="Lato"/>
                <a:ea typeface="Lato"/>
                <a:cs typeface="Lato"/>
                <a:sym typeface="Lato"/>
              </a:rPr>
              <a:t>TO BE A HOUSE PARTICIPATING IN THE MERITA PLATFORM</a:t>
            </a:r>
            <a:endParaRPr b="1" sz="24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31"/>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TO BE A HISTORIC HOUSE OF THE MERITA PLATFORM</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45" name="Google Shape;145;p31"/>
          <p:cNvSpPr txBox="1"/>
          <p:nvPr>
            <p:ph idx="1" type="body"/>
          </p:nvPr>
        </p:nvSpPr>
        <p:spPr>
          <a:xfrm>
            <a:off x="1818975" y="1146125"/>
            <a:ext cx="7197900" cy="36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highlight>
                  <a:schemeClr val="lt1"/>
                </a:highlight>
                <a:latin typeface="Lato"/>
                <a:ea typeface="Lato"/>
                <a:cs typeface="Lato"/>
                <a:sym typeface="Lato"/>
              </a:rPr>
              <a:t>By joining the MERITA Platform, your House will </a:t>
            </a:r>
            <a:r>
              <a:rPr b="1" lang="en" sz="1100">
                <a:solidFill>
                  <a:schemeClr val="dk1"/>
                </a:solidFill>
                <a:highlight>
                  <a:schemeClr val="lt1"/>
                </a:highlight>
                <a:latin typeface="Lato"/>
                <a:ea typeface="Lato"/>
                <a:cs typeface="Lato"/>
                <a:sym typeface="Lato"/>
              </a:rPr>
              <a:t> be part of an international european network enhancing the circulation of the best musical talents at the beginning of their career, </a:t>
            </a:r>
            <a:r>
              <a:rPr b="1" lang="en" sz="1100">
                <a:solidFill>
                  <a:schemeClr val="dk1"/>
                </a:solidFill>
                <a:highlight>
                  <a:schemeClr val="lt1"/>
                </a:highlight>
                <a:latin typeface="Lato"/>
                <a:ea typeface="Lato"/>
                <a:cs typeface="Lato"/>
                <a:sym typeface="Lato"/>
              </a:rPr>
              <a:t>and promoting the European cultural heritage.</a:t>
            </a:r>
            <a:endParaRPr b="1" sz="1100">
              <a:solidFill>
                <a:schemeClr val="dk1"/>
              </a:solidFill>
              <a:highlight>
                <a:schemeClr val="lt1"/>
              </a:highlight>
              <a:latin typeface="Lato"/>
              <a:ea typeface="Lato"/>
              <a:cs typeface="Lato"/>
              <a:sym typeface="Lato"/>
            </a:endParaRPr>
          </a:p>
          <a:p>
            <a:pPr indent="0" lvl="0" marL="0" rtl="0" algn="l">
              <a:spcBef>
                <a:spcPts val="0"/>
              </a:spcBef>
              <a:spcAft>
                <a:spcPts val="0"/>
              </a:spcAft>
              <a:buNone/>
            </a:pPr>
            <a:r>
              <a:t/>
            </a:r>
            <a:endParaRPr b="1" sz="1100">
              <a:solidFill>
                <a:schemeClr val="dk1"/>
              </a:solidFill>
              <a:highlight>
                <a:schemeClr val="lt1"/>
              </a:highlight>
              <a:latin typeface="Lato"/>
              <a:ea typeface="Lato"/>
              <a:cs typeface="Lato"/>
              <a:sym typeface="Lato"/>
            </a:endParaRPr>
          </a:p>
          <a:p>
            <a:pPr indent="0" lvl="0" marL="0" rtl="0" algn="l">
              <a:spcBef>
                <a:spcPts val="0"/>
              </a:spcBef>
              <a:spcAft>
                <a:spcPts val="0"/>
              </a:spcAft>
              <a:buNone/>
            </a:pPr>
            <a:r>
              <a:rPr lang="en" sz="1100">
                <a:solidFill>
                  <a:schemeClr val="dk1"/>
                </a:solidFill>
                <a:highlight>
                  <a:schemeClr val="lt1"/>
                </a:highlight>
                <a:latin typeface="Lato"/>
                <a:ea typeface="Lato"/>
                <a:cs typeface="Lato"/>
                <a:sym typeface="Lato"/>
              </a:rPr>
              <a:t>By hosting on-site residencies, your House will </a:t>
            </a:r>
            <a:r>
              <a:rPr lang="en" sz="1100">
                <a:solidFill>
                  <a:schemeClr val="dk1"/>
                </a:solidFill>
                <a:latin typeface="Lato"/>
                <a:ea typeface="Lato"/>
                <a:cs typeface="Lato"/>
                <a:sym typeface="Lato"/>
              </a:rPr>
              <a:t>consolidate a new way to live its spaces, increase its visibility and raise awareness of the various possible uses of such heritage sites </a:t>
            </a:r>
            <a:r>
              <a:rPr lang="en" sz="1100">
                <a:solidFill>
                  <a:schemeClr val="dk1"/>
                </a:solidFill>
                <a:highlight>
                  <a:schemeClr val="lt1"/>
                </a:highlight>
                <a:latin typeface="Lato"/>
                <a:ea typeface="Lato"/>
                <a:cs typeface="Lato"/>
                <a:sym typeface="Lato"/>
              </a:rPr>
              <a:t>through an innovative and contemporary cultural formula.</a:t>
            </a:r>
            <a:endParaRPr sz="1100">
              <a:solidFill>
                <a:schemeClr val="dk1"/>
              </a:solidFill>
              <a:latin typeface="Lato"/>
              <a:ea typeface="Lato"/>
              <a:cs typeface="Lato"/>
              <a:sym typeface="Lato"/>
            </a:endParaRPr>
          </a:p>
          <a:p>
            <a:pPr indent="0" lvl="0" marL="0" rtl="0" algn="l">
              <a:spcBef>
                <a:spcPts val="0"/>
              </a:spcBef>
              <a:spcAft>
                <a:spcPts val="0"/>
              </a:spcAft>
              <a:buNone/>
            </a:pPr>
            <a:r>
              <a:t/>
            </a:r>
            <a:endParaRPr sz="1100">
              <a:solidFill>
                <a:schemeClr val="dk1"/>
              </a:solidFill>
              <a:highlight>
                <a:schemeClr val="lt1"/>
              </a:highlight>
              <a:latin typeface="Lato"/>
              <a:ea typeface="Lato"/>
              <a:cs typeface="Lato"/>
              <a:sym typeface="Lato"/>
            </a:endParaRPr>
          </a:p>
          <a:p>
            <a:pPr indent="0" lvl="0" marL="0" rtl="0" algn="l">
              <a:spcBef>
                <a:spcPts val="0"/>
              </a:spcBef>
              <a:spcAft>
                <a:spcPts val="0"/>
              </a:spcAft>
              <a:buNone/>
            </a:pPr>
            <a:r>
              <a:rPr lang="en" sz="1100">
                <a:solidFill>
                  <a:schemeClr val="dk1"/>
                </a:solidFill>
                <a:highlight>
                  <a:schemeClr val="lt1"/>
                </a:highlight>
                <a:latin typeface="Lato"/>
                <a:ea typeface="Lato"/>
                <a:cs typeface="Lato"/>
                <a:sym typeface="Lato"/>
              </a:rPr>
              <a:t>Enhancing  the beauty of the territories (even the most remote) the House becomes a cultural landmark for the local community, being able to dialogue with its territory.</a:t>
            </a:r>
            <a:endParaRPr sz="1100">
              <a:solidFill>
                <a:schemeClr val="dk1"/>
              </a:solidFill>
              <a:highlight>
                <a:schemeClr val="lt1"/>
              </a:highlight>
              <a:latin typeface="Lato"/>
              <a:ea typeface="Lato"/>
              <a:cs typeface="Lato"/>
              <a:sym typeface="Lato"/>
            </a:endParaRPr>
          </a:p>
          <a:p>
            <a:pPr indent="0" lvl="0" marL="0" rtl="0" algn="l">
              <a:spcBef>
                <a:spcPts val="0"/>
              </a:spcBef>
              <a:spcAft>
                <a:spcPts val="0"/>
              </a:spcAft>
              <a:buNone/>
            </a:pPr>
            <a:r>
              <a:t/>
            </a:r>
            <a:endParaRPr sz="1100">
              <a:solidFill>
                <a:schemeClr val="dk1"/>
              </a:solidFill>
              <a:highlight>
                <a:schemeClr val="lt1"/>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100">
                <a:solidFill>
                  <a:schemeClr val="dk1"/>
                </a:solidFill>
                <a:highlight>
                  <a:schemeClr val="lt1"/>
                </a:highlight>
                <a:latin typeface="Lato"/>
                <a:ea typeface="Lato"/>
                <a:cs typeface="Lato"/>
                <a:sym typeface="Lato"/>
              </a:rPr>
              <a:t>Lastly, your House will become an</a:t>
            </a:r>
            <a:r>
              <a:rPr lang="en" sz="1100">
                <a:solidFill>
                  <a:schemeClr val="dk1"/>
                </a:solidFill>
                <a:latin typeface="Lato"/>
                <a:ea typeface="Lato"/>
                <a:cs typeface="Lato"/>
                <a:sym typeface="Lato"/>
              </a:rPr>
              <a:t> active player in attracting and developing </a:t>
            </a:r>
            <a:r>
              <a:rPr b="1" lang="en" sz="1100">
                <a:solidFill>
                  <a:schemeClr val="dk1"/>
                </a:solidFill>
                <a:latin typeface="Lato"/>
                <a:ea typeface="Lato"/>
                <a:cs typeface="Lato"/>
                <a:sym typeface="Lato"/>
              </a:rPr>
              <a:t>new audiences</a:t>
            </a:r>
            <a:r>
              <a:rPr lang="en" sz="1100">
                <a:solidFill>
                  <a:schemeClr val="dk1"/>
                </a:solidFill>
                <a:latin typeface="Lato"/>
                <a:ea typeface="Lato"/>
                <a:cs typeface="Lato"/>
                <a:sym typeface="Lato"/>
              </a:rPr>
              <a:t> for classical music.</a:t>
            </a:r>
            <a:endParaRPr sz="1100">
              <a:solidFill>
                <a:schemeClr val="dk1"/>
              </a:solidFill>
              <a:highlight>
                <a:schemeClr val="lt1"/>
              </a:highlight>
              <a:latin typeface="Lato"/>
              <a:ea typeface="Lato"/>
              <a:cs typeface="Lato"/>
              <a:sym typeface="Lato"/>
            </a:endParaRPr>
          </a:p>
          <a:p>
            <a:pPr indent="0" lvl="0" marL="0" rtl="0" algn="l">
              <a:spcBef>
                <a:spcPts val="0"/>
              </a:spcBef>
              <a:spcAft>
                <a:spcPts val="0"/>
              </a:spcAft>
              <a:buNone/>
            </a:pPr>
            <a:r>
              <a:t/>
            </a:r>
            <a:endParaRPr sz="1100">
              <a:solidFill>
                <a:schemeClr val="dk1"/>
              </a:solidFill>
              <a:latin typeface="Lato"/>
              <a:ea typeface="Lato"/>
              <a:cs typeface="Lato"/>
              <a:sym typeface="Lato"/>
            </a:endParaRPr>
          </a:p>
        </p:txBody>
      </p:sp>
      <p:pic>
        <p:nvPicPr>
          <p:cNvPr id="146" name="Google Shape;146;p31"/>
          <p:cNvPicPr preferRelativeResize="0"/>
          <p:nvPr/>
        </p:nvPicPr>
        <p:blipFill>
          <a:blip r:embed="rId3">
            <a:alphaModFix/>
          </a:blip>
          <a:stretch>
            <a:fillRect/>
          </a:stretch>
        </p:blipFill>
        <p:spPr>
          <a:xfrm>
            <a:off x="81124" y="85525"/>
            <a:ext cx="1737850" cy="173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32"/>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BENEFITS</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sp>
        <p:nvSpPr>
          <p:cNvPr id="152" name="Google Shape;152;p32"/>
          <p:cNvSpPr txBox="1"/>
          <p:nvPr>
            <p:ph idx="1" type="body"/>
          </p:nvPr>
        </p:nvSpPr>
        <p:spPr>
          <a:xfrm>
            <a:off x="1818975" y="1146125"/>
            <a:ext cx="7197900" cy="36258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chemeClr val="dk1"/>
              </a:buClr>
              <a:buSzPts val="1100"/>
              <a:buFont typeface="Lato"/>
              <a:buAutoNum type="arabicPeriod"/>
            </a:pPr>
            <a:r>
              <a:rPr b="1" lang="en" sz="1100">
                <a:solidFill>
                  <a:schemeClr val="dk1"/>
                </a:solidFill>
                <a:highlight>
                  <a:schemeClr val="lt1"/>
                </a:highlight>
                <a:latin typeface="Lato"/>
                <a:ea typeface="Lato"/>
                <a:cs typeface="Lato"/>
                <a:sym typeface="Lato"/>
              </a:rPr>
              <a:t>Dedicated page </a:t>
            </a:r>
            <a:r>
              <a:rPr lang="en" sz="1100">
                <a:solidFill>
                  <a:schemeClr val="dk1"/>
                </a:solidFill>
                <a:highlight>
                  <a:schemeClr val="lt1"/>
                </a:highlight>
                <a:latin typeface="Lato"/>
                <a:ea typeface="Lato"/>
                <a:cs typeface="Lato"/>
                <a:sym typeface="Lato"/>
              </a:rPr>
              <a:t>on the digital platform to showcase the venue with insights, curiosities, and history of the soul family of the House;</a:t>
            </a:r>
            <a:endParaRPr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b="1" lang="en" sz="1100">
                <a:solidFill>
                  <a:schemeClr val="dk1"/>
                </a:solidFill>
                <a:highlight>
                  <a:schemeClr val="lt1"/>
                </a:highlight>
                <a:latin typeface="Lato"/>
                <a:ea typeface="Lato"/>
                <a:cs typeface="Lato"/>
                <a:sym typeface="Lato"/>
              </a:rPr>
              <a:t>High-quality concert</a:t>
            </a:r>
            <a:r>
              <a:rPr lang="en" sz="1100">
                <a:solidFill>
                  <a:schemeClr val="dk1"/>
                </a:solidFill>
                <a:highlight>
                  <a:schemeClr val="lt1"/>
                </a:highlight>
                <a:latin typeface="Lato"/>
                <a:ea typeface="Lato"/>
                <a:cs typeface="Lato"/>
                <a:sym typeface="Lato"/>
              </a:rPr>
              <a:t> to assist, and the end of each artistic residences;</a:t>
            </a:r>
            <a:endParaRPr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 sz="1100">
                <a:solidFill>
                  <a:schemeClr val="dk1"/>
                </a:solidFill>
                <a:highlight>
                  <a:schemeClr val="lt1"/>
                </a:highlight>
                <a:latin typeface="Lato"/>
                <a:ea typeface="Lato"/>
                <a:cs typeface="Lato"/>
                <a:sym typeface="Lato"/>
              </a:rPr>
              <a:t>Participation in the</a:t>
            </a:r>
            <a:r>
              <a:rPr b="1" lang="en" sz="1100">
                <a:solidFill>
                  <a:schemeClr val="dk1"/>
                </a:solidFill>
                <a:highlight>
                  <a:schemeClr val="lt1"/>
                </a:highlight>
                <a:latin typeface="Lato"/>
                <a:ea typeface="Lato"/>
                <a:cs typeface="Lato"/>
                <a:sym typeface="Lato"/>
              </a:rPr>
              <a:t> international network </a:t>
            </a:r>
            <a:r>
              <a:rPr lang="en" sz="1100">
                <a:solidFill>
                  <a:schemeClr val="dk1"/>
                </a:solidFill>
                <a:latin typeface="Lato"/>
                <a:ea typeface="Lato"/>
                <a:cs typeface="Lato"/>
                <a:sym typeface="Lato"/>
              </a:rPr>
              <a:t>of historic houses, string quartets, chamber music professionals, etc. </a:t>
            </a:r>
            <a:r>
              <a:rPr lang="en" sz="1100">
                <a:solidFill>
                  <a:schemeClr val="dk1"/>
                </a:solidFill>
                <a:highlight>
                  <a:schemeClr val="lt1"/>
                </a:highlight>
                <a:latin typeface="Lato"/>
                <a:ea typeface="Lato"/>
                <a:cs typeface="Lato"/>
                <a:sym typeface="Lato"/>
              </a:rPr>
              <a:t>for the development of the project;</a:t>
            </a:r>
            <a:endParaRPr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b="1" lang="en" sz="1100">
                <a:solidFill>
                  <a:schemeClr val="dk1"/>
                </a:solidFill>
                <a:highlight>
                  <a:schemeClr val="lt1"/>
                </a:highlight>
                <a:latin typeface="Lato"/>
                <a:ea typeface="Lato"/>
                <a:cs typeface="Lato"/>
                <a:sym typeface="Lato"/>
              </a:rPr>
              <a:t>Invitations </a:t>
            </a:r>
            <a:r>
              <a:rPr lang="en" sz="1100">
                <a:solidFill>
                  <a:schemeClr val="dk1"/>
                </a:solidFill>
                <a:highlight>
                  <a:schemeClr val="lt1"/>
                </a:highlight>
                <a:latin typeface="Lato"/>
                <a:ea typeface="Lato"/>
                <a:cs typeface="Lato"/>
                <a:sym typeface="Lato"/>
              </a:rPr>
              <a:t>to public concerts of the network;</a:t>
            </a:r>
            <a:endParaRPr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b="1" lang="en" sz="1100">
                <a:solidFill>
                  <a:schemeClr val="dk1"/>
                </a:solidFill>
                <a:highlight>
                  <a:schemeClr val="lt1"/>
                </a:highlight>
                <a:latin typeface="Lato"/>
                <a:ea typeface="Lato"/>
                <a:cs typeface="Lato"/>
                <a:sym typeface="Lato"/>
              </a:rPr>
              <a:t>Meetings </a:t>
            </a:r>
            <a:r>
              <a:rPr lang="en" sz="1100">
                <a:solidFill>
                  <a:schemeClr val="dk1"/>
                </a:solidFill>
                <a:highlight>
                  <a:schemeClr val="lt1"/>
                </a:highlight>
                <a:latin typeface="Lato"/>
                <a:ea typeface="Lato"/>
                <a:cs typeface="Lato"/>
                <a:sym typeface="Lato"/>
              </a:rPr>
              <a:t>with network owners (in person or online);</a:t>
            </a:r>
            <a:endParaRPr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 sz="1100">
                <a:solidFill>
                  <a:schemeClr val="dk1"/>
                </a:solidFill>
                <a:highlight>
                  <a:schemeClr val="lt1"/>
                </a:highlight>
                <a:latin typeface="Lato"/>
                <a:ea typeface="Lato"/>
                <a:cs typeface="Lato"/>
                <a:sym typeface="Lato"/>
              </a:rPr>
              <a:t>Network project </a:t>
            </a:r>
            <a:r>
              <a:rPr b="1" lang="en" sz="1100">
                <a:solidFill>
                  <a:schemeClr val="dk1"/>
                </a:solidFill>
                <a:highlight>
                  <a:schemeClr val="lt1"/>
                </a:highlight>
                <a:latin typeface="Lato"/>
                <a:ea typeface="Lato"/>
                <a:cs typeface="Lato"/>
                <a:sym typeface="Lato"/>
              </a:rPr>
              <a:t>advisory;</a:t>
            </a:r>
            <a:endParaRPr b="1" sz="11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eriod"/>
            </a:pPr>
            <a:r>
              <a:rPr lang="en" sz="1100">
                <a:solidFill>
                  <a:schemeClr val="dk1"/>
                </a:solidFill>
                <a:highlight>
                  <a:schemeClr val="lt1"/>
                </a:highlight>
                <a:latin typeface="Lato"/>
                <a:ea typeface="Lato"/>
                <a:cs typeface="Lato"/>
                <a:sym typeface="Lato"/>
              </a:rPr>
              <a:t>Involvement in an European research </a:t>
            </a:r>
            <a:r>
              <a:rPr lang="en" sz="1100">
                <a:solidFill>
                  <a:schemeClr val="dk1"/>
                </a:solidFill>
                <a:latin typeface="Lato"/>
                <a:ea typeface="Lato"/>
                <a:cs typeface="Lato"/>
                <a:sym typeface="Lato"/>
              </a:rPr>
              <a:t>on the </a:t>
            </a:r>
            <a:r>
              <a:rPr b="1" lang="en" sz="1100">
                <a:solidFill>
                  <a:schemeClr val="dk1"/>
                </a:solidFill>
                <a:latin typeface="Lato"/>
                <a:ea typeface="Lato"/>
                <a:cs typeface="Lato"/>
                <a:sym typeface="Lato"/>
              </a:rPr>
              <a:t>entrepreneurial management</a:t>
            </a:r>
            <a:r>
              <a:rPr lang="en" sz="1100">
                <a:solidFill>
                  <a:schemeClr val="dk1"/>
                </a:solidFill>
                <a:latin typeface="Lato"/>
                <a:ea typeface="Lato"/>
                <a:cs typeface="Lato"/>
                <a:sym typeface="Lato"/>
              </a:rPr>
              <a:t> of historic houses.</a:t>
            </a:r>
            <a:endParaRPr b="1" sz="1100">
              <a:solidFill>
                <a:schemeClr val="dk1"/>
              </a:solidFill>
              <a:highlight>
                <a:schemeClr val="lt1"/>
              </a:highlight>
              <a:latin typeface="Lato"/>
              <a:ea typeface="Lato"/>
              <a:cs typeface="Lato"/>
              <a:sym typeface="Lato"/>
            </a:endParaRPr>
          </a:p>
        </p:txBody>
      </p:sp>
      <p:pic>
        <p:nvPicPr>
          <p:cNvPr id="153" name="Google Shape;153;p32"/>
          <p:cNvPicPr preferRelativeResize="0"/>
          <p:nvPr/>
        </p:nvPicPr>
        <p:blipFill rotWithShape="1">
          <a:blip r:embed="rId3">
            <a:alphaModFix/>
          </a:blip>
          <a:srcRect b="0" l="0" r="0" t="0"/>
          <a:stretch/>
        </p:blipFill>
        <p:spPr>
          <a:xfrm>
            <a:off x="81125" y="85522"/>
            <a:ext cx="1737850" cy="173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33"/>
          <p:cNvSpPr txBox="1"/>
          <p:nvPr>
            <p:ph type="title"/>
          </p:nvPr>
        </p:nvSpPr>
        <p:spPr>
          <a:xfrm>
            <a:off x="1818975" y="85525"/>
            <a:ext cx="71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latin typeface="Lato"/>
                <a:ea typeface="Lato"/>
                <a:cs typeface="Lato"/>
                <a:sym typeface="Lato"/>
              </a:rPr>
              <a:t>MERITA PLATFORM | </a:t>
            </a:r>
            <a:r>
              <a:rPr b="1" lang="en" sz="2420">
                <a:solidFill>
                  <a:schemeClr val="accent3"/>
                </a:solidFill>
                <a:latin typeface="Lato"/>
                <a:ea typeface="Lato"/>
                <a:cs typeface="Lato"/>
                <a:sym typeface="Lato"/>
              </a:rPr>
              <a:t>RESIDENCIES REQUIREMENTS</a:t>
            </a:r>
            <a:endParaRPr b="1" sz="2400">
              <a:solidFill>
                <a:schemeClr val="accent3"/>
              </a:solidFill>
              <a:latin typeface="Lato"/>
              <a:ea typeface="Lato"/>
              <a:cs typeface="Lato"/>
              <a:sym typeface="Lato"/>
            </a:endParaRPr>
          </a:p>
          <a:p>
            <a:pPr indent="0" lvl="0" marL="0" rtl="0" algn="l">
              <a:spcBef>
                <a:spcPts val="0"/>
              </a:spcBef>
              <a:spcAft>
                <a:spcPts val="0"/>
              </a:spcAft>
              <a:buSzPts val="990"/>
              <a:buNone/>
            </a:pPr>
            <a:r>
              <a:t/>
            </a:r>
            <a:endParaRPr b="1" sz="2520"/>
          </a:p>
        </p:txBody>
      </p:sp>
      <p:pic>
        <p:nvPicPr>
          <p:cNvPr id="159" name="Google Shape;159;p33"/>
          <p:cNvPicPr preferRelativeResize="0"/>
          <p:nvPr/>
        </p:nvPicPr>
        <p:blipFill>
          <a:blip r:embed="rId3">
            <a:alphaModFix/>
          </a:blip>
          <a:stretch>
            <a:fillRect/>
          </a:stretch>
        </p:blipFill>
        <p:spPr>
          <a:xfrm>
            <a:off x="81124" y="85525"/>
            <a:ext cx="1737850" cy="1737775"/>
          </a:xfrm>
          <a:prstGeom prst="rect">
            <a:avLst/>
          </a:prstGeom>
          <a:noFill/>
          <a:ln>
            <a:noFill/>
          </a:ln>
        </p:spPr>
      </p:pic>
      <p:sp>
        <p:nvSpPr>
          <p:cNvPr id="160" name="Google Shape;160;p33"/>
          <p:cNvSpPr txBox="1"/>
          <p:nvPr>
            <p:ph idx="1" type="body"/>
          </p:nvPr>
        </p:nvSpPr>
        <p:spPr>
          <a:xfrm>
            <a:off x="1818975" y="1154750"/>
            <a:ext cx="7197900" cy="3625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100">
                <a:solidFill>
                  <a:schemeClr val="dk1"/>
                </a:solidFill>
                <a:latin typeface="Lato"/>
                <a:ea typeface="Lato"/>
                <a:cs typeface="Lato"/>
                <a:sym typeface="Lato"/>
              </a:rPr>
              <a:t>To participate in the platform:</a:t>
            </a:r>
            <a:endParaRPr sz="1100">
              <a:solidFill>
                <a:schemeClr val="dk1"/>
              </a:solidFill>
              <a:latin typeface="Lato"/>
              <a:ea typeface="Lato"/>
              <a:cs typeface="Lato"/>
              <a:sym typeface="Lato"/>
            </a:endParaRPr>
          </a:p>
          <a:p>
            <a:pPr indent="-298450" lvl="0" marL="457200" rtl="0" algn="just">
              <a:spcBef>
                <a:spcPts val="1600"/>
              </a:spcBef>
              <a:spcAft>
                <a:spcPts val="0"/>
              </a:spcAft>
              <a:buClr>
                <a:schemeClr val="dk1"/>
              </a:buClr>
              <a:buSzPts val="1100"/>
              <a:buFont typeface="Lato"/>
              <a:buChar char="●"/>
            </a:pPr>
            <a:r>
              <a:rPr lang="en" sz="1100">
                <a:solidFill>
                  <a:schemeClr val="dk1"/>
                </a:solidFill>
                <a:latin typeface="Lato"/>
                <a:ea typeface="Lato"/>
                <a:cs typeface="Lato"/>
                <a:sym typeface="Lato"/>
              </a:rPr>
              <a:t>The</a:t>
            </a:r>
            <a:r>
              <a:rPr lang="en" sz="1100">
                <a:solidFill>
                  <a:schemeClr val="dk1"/>
                </a:solidFill>
                <a:latin typeface="Lato"/>
                <a:ea typeface="Lato"/>
                <a:cs typeface="Lato"/>
                <a:sym typeface="Lato"/>
              </a:rPr>
              <a:t> </a:t>
            </a:r>
            <a:r>
              <a:rPr lang="en" sz="1100">
                <a:solidFill>
                  <a:schemeClr val="dk1"/>
                </a:solidFill>
                <a:latin typeface="Lato"/>
                <a:ea typeface="Lato"/>
                <a:cs typeface="Lato"/>
                <a:sym typeface="Lato"/>
              </a:rPr>
              <a:t>House offers to provide the musicians with </a:t>
            </a:r>
            <a:r>
              <a:rPr b="1" lang="en" sz="1100">
                <a:solidFill>
                  <a:schemeClr val="dk1"/>
                </a:solidFill>
                <a:latin typeface="Lato"/>
                <a:ea typeface="Lato"/>
                <a:cs typeface="Lato"/>
                <a:sym typeface="Lato"/>
              </a:rPr>
              <a:t>four beds, </a:t>
            </a:r>
            <a:r>
              <a:rPr lang="en" sz="1100">
                <a:solidFill>
                  <a:schemeClr val="dk1"/>
                </a:solidFill>
                <a:latin typeface="Lato"/>
                <a:ea typeface="Lato"/>
                <a:cs typeface="Lato"/>
                <a:sym typeface="Lato"/>
              </a:rPr>
              <a:t>a </a:t>
            </a:r>
            <a:r>
              <a:rPr b="1" lang="en" sz="1100">
                <a:solidFill>
                  <a:schemeClr val="dk1"/>
                </a:solidFill>
                <a:latin typeface="Lato"/>
                <a:ea typeface="Lato"/>
                <a:cs typeface="Lato"/>
                <a:sym typeface="Lato"/>
              </a:rPr>
              <a:t>room </a:t>
            </a:r>
            <a:r>
              <a:rPr lang="en" sz="1100">
                <a:solidFill>
                  <a:schemeClr val="dk1"/>
                </a:solidFill>
                <a:latin typeface="Lato"/>
                <a:ea typeface="Lato"/>
                <a:cs typeface="Lato"/>
                <a:sym typeface="Lato"/>
              </a:rPr>
              <a:t>adequate for </a:t>
            </a:r>
            <a:r>
              <a:rPr b="1" lang="en" sz="1100">
                <a:solidFill>
                  <a:schemeClr val="dk1"/>
                </a:solidFill>
                <a:latin typeface="Lato"/>
                <a:ea typeface="Lato"/>
                <a:cs typeface="Lato"/>
                <a:sym typeface="Lato"/>
              </a:rPr>
              <a:t>rehearsals</a:t>
            </a:r>
            <a:r>
              <a:rPr lang="en" sz="1100">
                <a:solidFill>
                  <a:schemeClr val="dk1"/>
                </a:solidFill>
                <a:latin typeface="Lato"/>
                <a:ea typeface="Lato"/>
                <a:cs typeface="Lato"/>
                <a:sym typeface="Lato"/>
              </a:rPr>
              <a:t>, and if necessary the access to a </a:t>
            </a:r>
            <a:r>
              <a:rPr b="1" lang="en" sz="1100">
                <a:solidFill>
                  <a:schemeClr val="dk1"/>
                </a:solidFill>
                <a:latin typeface="Lato"/>
                <a:ea typeface="Lato"/>
                <a:cs typeface="Lato"/>
                <a:sym typeface="Lato"/>
              </a:rPr>
              <a:t>kitchen;</a:t>
            </a:r>
            <a:endParaRPr b="1" sz="1100">
              <a:solidFill>
                <a:schemeClr val="dk1"/>
              </a:solidFill>
              <a:latin typeface="Lato"/>
              <a:ea typeface="Lato"/>
              <a:cs typeface="Lato"/>
              <a:sym typeface="Lato"/>
            </a:endParaRPr>
          </a:p>
          <a:p>
            <a:pPr indent="-298450" lvl="0" marL="457200" rtl="0" algn="just">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The House is willing to host musicians in </a:t>
            </a:r>
            <a:r>
              <a:rPr lang="en" sz="1100">
                <a:solidFill>
                  <a:schemeClr val="dk1"/>
                </a:solidFill>
                <a:latin typeface="Lato"/>
                <a:ea typeface="Lato"/>
                <a:cs typeface="Lato"/>
                <a:sym typeface="Lato"/>
              </a:rPr>
              <a:t>Artistic</a:t>
            </a:r>
            <a:r>
              <a:rPr lang="en" sz="1100">
                <a:solidFill>
                  <a:schemeClr val="dk1"/>
                </a:solidFill>
                <a:latin typeface="Lato"/>
                <a:ea typeface="Lato"/>
                <a:cs typeface="Lato"/>
                <a:sym typeface="Lato"/>
              </a:rPr>
              <a:t> Residencies, which are on-site face-to-face training pathways, </a:t>
            </a:r>
            <a:r>
              <a:rPr b="1" lang="en" sz="1100">
                <a:solidFill>
                  <a:schemeClr val="dk1"/>
                </a:solidFill>
                <a:latin typeface="Lato"/>
                <a:ea typeface="Lato"/>
                <a:cs typeface="Lato"/>
                <a:sym typeface="Lato"/>
              </a:rPr>
              <a:t>from September 2023 to April 2024:</a:t>
            </a:r>
            <a:endParaRPr b="1" sz="1100">
              <a:solidFill>
                <a:schemeClr val="dk1"/>
              </a:solidFill>
              <a:latin typeface="Lato"/>
              <a:ea typeface="Lato"/>
              <a:cs typeface="Lato"/>
              <a:sym typeface="Lato"/>
            </a:endParaRPr>
          </a:p>
          <a:p>
            <a:pPr indent="-298450" lvl="1" marL="914400" rtl="0" algn="just">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The artistic residency lasts </a:t>
            </a:r>
            <a:r>
              <a:rPr b="1" lang="en" sz="1100">
                <a:solidFill>
                  <a:schemeClr val="dk1"/>
                </a:solidFill>
                <a:latin typeface="Lato"/>
                <a:ea typeface="Lato"/>
                <a:cs typeface="Lato"/>
                <a:sym typeface="Lato"/>
              </a:rPr>
              <a:t>5 days</a:t>
            </a:r>
            <a:r>
              <a:rPr lang="en" sz="1100">
                <a:solidFill>
                  <a:schemeClr val="dk1"/>
                </a:solidFill>
                <a:latin typeface="Lato"/>
                <a:ea typeface="Lato"/>
                <a:cs typeface="Lato"/>
                <a:sym typeface="Lato"/>
              </a:rPr>
              <a:t>: in this period, the musicians have the opportunity to put into practice the topic program developed during the online training;</a:t>
            </a:r>
            <a:endParaRPr sz="1100">
              <a:solidFill>
                <a:schemeClr val="dk1"/>
              </a:solidFill>
              <a:latin typeface="Lato"/>
              <a:ea typeface="Lato"/>
              <a:cs typeface="Lato"/>
              <a:sym typeface="Lato"/>
            </a:endParaRPr>
          </a:p>
          <a:p>
            <a:pPr indent="-298450" lvl="1" marL="914400" rtl="0" algn="just">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During each artistic residency, a </a:t>
            </a:r>
            <a:r>
              <a:rPr b="1" lang="en" sz="1100">
                <a:solidFill>
                  <a:schemeClr val="dk1"/>
                </a:solidFill>
                <a:latin typeface="Lato"/>
                <a:ea typeface="Lato"/>
                <a:cs typeface="Lato"/>
                <a:sym typeface="Lato"/>
              </a:rPr>
              <a:t>trainer </a:t>
            </a:r>
            <a:r>
              <a:rPr lang="en" sz="1100">
                <a:solidFill>
                  <a:schemeClr val="dk1"/>
                </a:solidFill>
                <a:latin typeface="Lato"/>
                <a:ea typeface="Lato"/>
                <a:cs typeface="Lato"/>
                <a:sym typeface="Lato"/>
              </a:rPr>
              <a:t>from the training member organization will be mentoring the participant musicians. However, the trainer will not be hosted by the House;</a:t>
            </a:r>
            <a:endParaRPr sz="1100">
              <a:solidFill>
                <a:schemeClr val="dk1"/>
              </a:solidFill>
              <a:latin typeface="Lato"/>
              <a:ea typeface="Lato"/>
              <a:cs typeface="Lato"/>
              <a:sym typeface="Lato"/>
            </a:endParaRPr>
          </a:p>
          <a:p>
            <a:pPr indent="-298450" lvl="1" marL="914400" rtl="0" algn="just">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The residency ends with a </a:t>
            </a:r>
            <a:r>
              <a:rPr b="1" lang="en" sz="1100">
                <a:solidFill>
                  <a:schemeClr val="dk1"/>
                </a:solidFill>
                <a:latin typeface="Lato"/>
                <a:ea typeface="Lato"/>
                <a:cs typeface="Lato"/>
                <a:sym typeface="Lato"/>
              </a:rPr>
              <a:t>“test” concert</a:t>
            </a:r>
            <a:r>
              <a:rPr lang="en" sz="1100">
                <a:solidFill>
                  <a:schemeClr val="dk1"/>
                </a:solidFill>
                <a:latin typeface="Lato"/>
                <a:ea typeface="Lato"/>
                <a:cs typeface="Lato"/>
                <a:sym typeface="Lato"/>
              </a:rPr>
              <a:t>, a part of the training programme allowing musicians to put into practice their special projects.</a:t>
            </a:r>
            <a:endParaRPr sz="1100">
              <a:solidFill>
                <a:schemeClr val="dk1"/>
              </a:solidFill>
              <a:highlight>
                <a:schemeClr val="lt1"/>
              </a:highlight>
              <a:latin typeface="Lato"/>
              <a:ea typeface="Lato"/>
              <a:cs typeface="Lato"/>
              <a:sym typeface="Lato"/>
            </a:endParaRPr>
          </a:p>
          <a:p>
            <a:pPr indent="0" lvl="0" marL="0" rtl="0" algn="just">
              <a:spcBef>
                <a:spcPts val="0"/>
              </a:spcBef>
              <a:spcAft>
                <a:spcPts val="0"/>
              </a:spcAft>
              <a:buNone/>
            </a:pPr>
            <a:r>
              <a:t/>
            </a:r>
            <a:endParaRPr sz="1100">
              <a:solidFill>
                <a:schemeClr val="dk1"/>
              </a:solidFill>
              <a:highlight>
                <a:schemeClr val="lt1"/>
              </a:highlight>
              <a:latin typeface="Lato"/>
              <a:ea typeface="Lato"/>
              <a:cs typeface="Lato"/>
              <a:sym typeface="Lato"/>
            </a:endParaRPr>
          </a:p>
          <a:p>
            <a:pPr indent="0" lvl="0" marL="0" rtl="0" algn="just">
              <a:spcBef>
                <a:spcPts val="0"/>
              </a:spcBef>
              <a:spcAft>
                <a:spcPts val="0"/>
              </a:spcAft>
              <a:buNone/>
            </a:pPr>
            <a:r>
              <a:rPr lang="en" sz="1100">
                <a:solidFill>
                  <a:schemeClr val="dk1"/>
                </a:solidFill>
                <a:latin typeface="Lato"/>
                <a:ea typeface="Lato"/>
                <a:cs typeface="Lato"/>
                <a:sym typeface="Lato"/>
              </a:rPr>
              <a:t>European Historic Houses  will be </a:t>
            </a:r>
            <a:r>
              <a:rPr lang="en" sz="1100">
                <a:solidFill>
                  <a:schemeClr val="dk1"/>
                </a:solidFill>
                <a:latin typeface="Lato"/>
                <a:ea typeface="Lato"/>
                <a:cs typeface="Lato"/>
                <a:sym typeface="Lato"/>
              </a:rPr>
              <a:t>in charge</a:t>
            </a:r>
            <a:r>
              <a:rPr lang="en" sz="1100">
                <a:solidFill>
                  <a:schemeClr val="dk1"/>
                </a:solidFill>
                <a:latin typeface="Lato"/>
                <a:ea typeface="Lato"/>
                <a:cs typeface="Lato"/>
                <a:sym typeface="Lato"/>
              </a:rPr>
              <a:t> of matching each selected string quartet with the most suitable historic house.</a:t>
            </a:r>
            <a:endParaRPr sz="1100">
              <a:solidFill>
                <a:schemeClr val="dk1"/>
              </a:solidFill>
              <a:latin typeface="Lato"/>
              <a:ea typeface="Lato"/>
              <a:cs typeface="Lato"/>
              <a:sym typeface="Lato"/>
            </a:endParaRPr>
          </a:p>
          <a:p>
            <a:pPr indent="0" lvl="0" marL="0" rtl="0" algn="just">
              <a:spcBef>
                <a:spcPts val="0"/>
              </a:spcBef>
              <a:spcAft>
                <a:spcPts val="0"/>
              </a:spcAft>
              <a:buNone/>
            </a:pPr>
            <a:r>
              <a:t/>
            </a:r>
            <a:endParaRPr sz="1100">
              <a:solidFill>
                <a:schemeClr val="dk1"/>
              </a:solidFill>
              <a:latin typeface="Lato"/>
              <a:ea typeface="Lato"/>
              <a:cs typeface="Lato"/>
              <a:sym typeface="Lato"/>
            </a:endParaRPr>
          </a:p>
          <a:p>
            <a:pPr indent="0" lvl="0" marL="0" rtl="0" algn="just">
              <a:spcBef>
                <a:spcPts val="0"/>
              </a:spcBef>
              <a:spcAft>
                <a:spcPts val="1600"/>
              </a:spcAft>
              <a:buNone/>
            </a:pPr>
            <a:r>
              <a:rPr lang="en" sz="1100">
                <a:solidFill>
                  <a:schemeClr val="dk1"/>
                </a:solidFill>
                <a:latin typeface="Lato"/>
                <a:ea typeface="Lato"/>
                <a:cs typeface="Lato"/>
                <a:sym typeface="Lato"/>
              </a:rPr>
              <a:t>Costs related to the organization of artistic residencies for the MERITA project are covered by European Historic Houses.</a:t>
            </a:r>
            <a:endParaRPr sz="11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